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3" r:id="rId1"/>
  </p:sldMasterIdLst>
  <p:notesMasterIdLst>
    <p:notesMasterId r:id="rId8"/>
  </p:notesMasterIdLst>
  <p:sldIdLst>
    <p:sldId id="334" r:id="rId2"/>
    <p:sldId id="341" r:id="rId3"/>
    <p:sldId id="320" r:id="rId4"/>
    <p:sldId id="342" r:id="rId5"/>
    <p:sldId id="328" r:id="rId6"/>
    <p:sldId id="32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2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3F3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8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20" y="40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1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Healthiest Company</c:v>
                </c:pt>
                <c:pt idx="1">
                  <c:v>Health Assessments</c:v>
                </c:pt>
                <c:pt idx="2">
                  <c:v>Occupational Health</c:v>
                </c:pt>
                <c:pt idx="3">
                  <c:v>Axa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90</c:v>
                </c:pt>
                <c:pt idx="2">
                  <c:v>26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F-4FB8-AD90-954C8E24F6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Healthiest Company</c:v>
                </c:pt>
                <c:pt idx="1">
                  <c:v>Health Assessments</c:v>
                </c:pt>
                <c:pt idx="2">
                  <c:v>Occupational Health</c:v>
                </c:pt>
                <c:pt idx="3">
                  <c:v>Axa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89</c:v>
                </c:pt>
                <c:pt idx="2">
                  <c:v>33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F-4FB8-AD90-954C8E24F6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Healthiest Company</c:v>
                </c:pt>
                <c:pt idx="1">
                  <c:v>Health Assessments</c:v>
                </c:pt>
                <c:pt idx="2">
                  <c:v>Occupational Health</c:v>
                </c:pt>
                <c:pt idx="3">
                  <c:v>Axa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72</c:v>
                </c:pt>
                <c:pt idx="1">
                  <c:v>67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F-4FB8-AD90-954C8E24F6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Healthiest Company</c:v>
                </c:pt>
                <c:pt idx="1">
                  <c:v>Health Assessments</c:v>
                </c:pt>
                <c:pt idx="2">
                  <c:v>Occupational Health</c:v>
                </c:pt>
                <c:pt idx="3">
                  <c:v>Axa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66</c:v>
                </c:pt>
                <c:pt idx="1">
                  <c:v>67</c:v>
                </c:pt>
                <c:pt idx="2">
                  <c:v>20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F-4FB8-AD90-954C8E24F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5"/>
        <c:axId val="59518976"/>
        <c:axId val="59520512"/>
      </c:barChart>
      <c:catAx>
        <c:axId val="5951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9520512"/>
        <c:crosses val="autoZero"/>
        <c:auto val="1"/>
        <c:lblAlgn val="ctr"/>
        <c:lblOffset val="100"/>
        <c:noMultiLvlLbl val="0"/>
      </c:catAx>
      <c:valAx>
        <c:axId val="5952051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9518976"/>
        <c:crosses val="autoZero"/>
        <c:crossBetween val="between"/>
        <c:majorUnit val="10"/>
        <c:minorUnit val="10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9-4A22-B353-4ACB616EE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9-4A22-B353-4ACB616EE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C9-4A22-B353-4ACB616EE3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C9-4A22-B353-4ACB616E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5"/>
        <c:axId val="478542848"/>
        <c:axId val="478679808"/>
      </c:barChart>
      <c:catAx>
        <c:axId val="47854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78679808"/>
        <c:crosses val="autoZero"/>
        <c:auto val="1"/>
        <c:lblAlgn val="ctr"/>
        <c:lblOffset val="100"/>
        <c:noMultiLvlLbl val="0"/>
      </c:catAx>
      <c:valAx>
        <c:axId val="478679808"/>
        <c:scaling>
          <c:orientation val="minMax"/>
          <c:max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8542848"/>
        <c:crosses val="autoZero"/>
        <c:crossBetween val="between"/>
        <c:minorUnit val="5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07342446253692"/>
          <c:y val="9.9936833053982349E-2"/>
          <c:w val="0.39827569883414787"/>
          <c:h val="0.57778154537969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Nomura 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7-4F91-990E-A51678C36C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 Mark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7-4F91-990E-A51678C36C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Present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Presenteeism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7-4F91-990E-A51678C36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505984"/>
        <c:axId val="478712576"/>
      </c:barChart>
      <c:catAx>
        <c:axId val="478505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78712576"/>
        <c:crosses val="autoZero"/>
        <c:auto val="1"/>
        <c:lblAlgn val="ctr"/>
        <c:lblOffset val="100"/>
        <c:noMultiLvlLbl val="0"/>
      </c:catAx>
      <c:valAx>
        <c:axId val="478712576"/>
        <c:scaling>
          <c:orientation val="minMax"/>
          <c:max val="251"/>
          <c:min val="1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78505984"/>
        <c:crosses val="autoZero"/>
        <c:crossBetween val="between"/>
        <c:majorUnit val="50"/>
        <c:minorUnit val="25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6DC9-9AEE-4585-A859-F44889F26D76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E3206-8200-4365-B6C2-17ECC2BD2C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F8F5-39EA-4E6E-A33B-61418C7E259C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4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3206-8200-4365-B6C2-17ECC2BD2CF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4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GB" u="sng" dirty="0"/>
          </a:p>
          <a:p>
            <a:r>
              <a:rPr lang="en-GB" u="sng" dirty="0"/>
              <a:t>Cancers Aim Lifestyle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More capture opportunities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Education with health assessment</a:t>
            </a:r>
            <a:r>
              <a:rPr lang="en-GB" b="0" baseline="0" dirty="0"/>
              <a:t> Modules</a:t>
            </a:r>
            <a:r>
              <a:rPr lang="en-GB" b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free services on site (Dental HVP)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Cancer Talks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Encourage lifestyle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Support network – return to work</a:t>
            </a:r>
          </a:p>
          <a:p>
            <a:endParaRPr lang="en-GB" u="sng" dirty="0"/>
          </a:p>
          <a:p>
            <a:endParaRPr lang="en-GB" u="sng" dirty="0"/>
          </a:p>
          <a:p>
            <a:r>
              <a:rPr lang="en-GB" u="sng" dirty="0"/>
              <a:t>Physical Activity -   Aim Motivation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Award winning facility</a:t>
            </a:r>
            <a:r>
              <a:rPr lang="en-GB" b="0" baseline="0" dirty="0"/>
              <a:t> onsite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Education events</a:t>
            </a:r>
            <a:r>
              <a:rPr lang="en-GB" b="0" baseline="0" dirty="0"/>
              <a:t> about heart health </a:t>
            </a:r>
            <a:r>
              <a:rPr lang="en-GB" b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Cycle facilities and Active travel to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Running and Walking programmes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Encourage business leads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Sports and social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Table Tennis in the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  <a:p>
            <a:endParaRPr lang="en-GB" u="sng" dirty="0"/>
          </a:p>
          <a:p>
            <a:r>
              <a:rPr lang="en-GB" u="sng" dirty="0"/>
              <a:t>Substance Abuse-   Aim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Smoking cessation Nurse and work 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Hypnosis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Alcohol work 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Non alcoholic drink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Prescription drug  seminar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Family networks</a:t>
            </a:r>
          </a:p>
          <a:p>
            <a:endParaRPr lang="en-GB" u="sng" dirty="0"/>
          </a:p>
          <a:p>
            <a:r>
              <a:rPr lang="en-GB" u="sng" dirty="0"/>
              <a:t>Mental Health -   Aim Resilience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Free relaxation classes weekly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Workshops including family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Online resilience training tool for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Health assessment module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Seminars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Knowledge of EAP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Accessible  alternative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Medical</a:t>
            </a:r>
            <a:r>
              <a:rPr lang="en-GB" b="0" baseline="0" dirty="0"/>
              <a:t> Triage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OH training for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New Intranet Page with linked support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0" dirty="0"/>
          </a:p>
          <a:p>
            <a:endParaRPr lang="en-GB" u="sng" dirty="0"/>
          </a:p>
          <a:p>
            <a:endParaRPr lang="en-GB" u="sng" dirty="0"/>
          </a:p>
          <a:p>
            <a:r>
              <a:rPr lang="en-GB" u="sng" dirty="0"/>
              <a:t>Musculoskeletal -   aim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DSE team from health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Electronic assessments with exercises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Back school and Clinical Pilates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Sit  - stand desk  education to move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Free health memberships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Health Assessment Back Care Module</a:t>
            </a:r>
            <a:endParaRPr lang="en-GB" dirty="0"/>
          </a:p>
          <a:p>
            <a:endParaRPr lang="en-GB" u="sng" dirty="0"/>
          </a:p>
          <a:p>
            <a:r>
              <a:rPr lang="en-GB" u="sng" dirty="0"/>
              <a:t>Nutrition -   Aim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Employed a nutritionist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One nutritional voice and message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Food subsidies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Healthy Food Counter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Health food markers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Healthy weight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Encourage grow your 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Cooking work 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Module in our Health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Healthy Food Vending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Monthly Nutritional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2018 New</a:t>
            </a:r>
            <a:r>
              <a:rPr lang="en-GB" b="0" baseline="0" dirty="0"/>
              <a:t> Caterer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3206-8200-4365-B6C2-17ECC2BD2C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7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3206-8200-4365-B6C2-17ECC2BD2C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0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3206-8200-4365-B6C2-17ECC2BD2CF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3206-8200-4365-B6C2-17ECC2BD2C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mura 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335693" y="-10800"/>
            <a:ext cx="11856351" cy="2528888"/>
            <a:chOff x="272750" y="-15875"/>
            <a:chExt cx="9633285" cy="2528888"/>
          </a:xfrm>
        </p:grpSpPr>
        <p:sp>
          <p:nvSpPr>
            <p:cNvPr id="2056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294975" y="-15875"/>
              <a:ext cx="9563100" cy="250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auto">
            <a:xfrm>
              <a:off x="294975" y="-12700"/>
              <a:ext cx="2370138" cy="2509838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663" y="0"/>
                </a:cxn>
                <a:cxn ang="0">
                  <a:pos x="0" y="1581"/>
                </a:cxn>
                <a:cxn ang="0">
                  <a:pos x="832" y="1581"/>
                </a:cxn>
                <a:cxn ang="0">
                  <a:pos x="1493" y="0"/>
                </a:cxn>
              </a:cxnLst>
              <a:rect l="0" t="0" r="r" b="b"/>
              <a:pathLst>
                <a:path w="1493" h="1581">
                  <a:moveTo>
                    <a:pt x="1493" y="0"/>
                  </a:moveTo>
                  <a:lnTo>
                    <a:pt x="663" y="0"/>
                  </a:lnTo>
                  <a:lnTo>
                    <a:pt x="0" y="1581"/>
                  </a:lnTo>
                  <a:lnTo>
                    <a:pt x="832" y="1581"/>
                  </a:lnTo>
                  <a:lnTo>
                    <a:pt x="149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3997025" y="-3175"/>
              <a:ext cx="5909010" cy="2516188"/>
            </a:xfrm>
            <a:custGeom>
              <a:avLst/>
              <a:gdLst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000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328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8" h="10000">
                  <a:moveTo>
                    <a:pt x="0" y="3129"/>
                  </a:moveTo>
                  <a:lnTo>
                    <a:pt x="1340" y="10000"/>
                  </a:lnTo>
                  <a:lnTo>
                    <a:pt x="10328" y="10000"/>
                  </a:lnTo>
                  <a:lnTo>
                    <a:pt x="10328" y="0"/>
                  </a:lnTo>
                  <a:lnTo>
                    <a:pt x="594" y="0"/>
                  </a:lnTo>
                  <a:lnTo>
                    <a:pt x="0" y="3129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3481088" y="1169988"/>
              <a:ext cx="963613" cy="1343025"/>
            </a:xfrm>
            <a:custGeom>
              <a:avLst/>
              <a:gdLst/>
              <a:ahLst/>
              <a:cxnLst>
                <a:cxn ang="0">
                  <a:pos x="135" y="846"/>
                </a:cxn>
                <a:cxn ang="0">
                  <a:pos x="607" y="846"/>
                </a:cxn>
                <a:cxn ang="0">
                  <a:pos x="230" y="0"/>
                </a:cxn>
                <a:cxn ang="0">
                  <a:pos x="0" y="532"/>
                </a:cxn>
                <a:cxn ang="0">
                  <a:pos x="135" y="846"/>
                </a:cxn>
              </a:cxnLst>
              <a:rect l="0" t="0" r="r" b="b"/>
              <a:pathLst>
                <a:path w="607" h="846">
                  <a:moveTo>
                    <a:pt x="135" y="846"/>
                  </a:moveTo>
                  <a:lnTo>
                    <a:pt x="607" y="846"/>
                  </a:lnTo>
                  <a:lnTo>
                    <a:pt x="230" y="0"/>
                  </a:lnTo>
                  <a:lnTo>
                    <a:pt x="0" y="532"/>
                  </a:lnTo>
                  <a:lnTo>
                    <a:pt x="135" y="846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2261888" y="827088"/>
              <a:ext cx="1241425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647" y="1062"/>
                </a:cxn>
                <a:cxn ang="0">
                  <a:pos x="782" y="748"/>
                </a:cxn>
                <a:cxn ang="0">
                  <a:pos x="459" y="0"/>
                </a:cxn>
                <a:cxn ang="0">
                  <a:pos x="0" y="1062"/>
                </a:cxn>
              </a:cxnLst>
              <a:rect l="0" t="0" r="r" b="b"/>
              <a:pathLst>
                <a:path w="782" h="1062">
                  <a:moveTo>
                    <a:pt x="0" y="1062"/>
                  </a:moveTo>
                  <a:lnTo>
                    <a:pt x="647" y="1062"/>
                  </a:lnTo>
                  <a:lnTo>
                    <a:pt x="782" y="748"/>
                  </a:lnTo>
                  <a:lnTo>
                    <a:pt x="459" y="0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330275" y="-3175"/>
              <a:ext cx="685800" cy="1173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7" y="739"/>
                </a:cxn>
                <a:cxn ang="0">
                  <a:pos x="432" y="496"/>
                </a:cxn>
                <a:cxn ang="0">
                  <a:pos x="210" y="0"/>
                </a:cxn>
                <a:cxn ang="0">
                  <a:pos x="0" y="0"/>
                </a:cxn>
              </a:cxnLst>
              <a:rect l="0" t="0" r="r" b="b"/>
              <a:pathLst>
                <a:path w="432" h="739">
                  <a:moveTo>
                    <a:pt x="0" y="0"/>
                  </a:moveTo>
                  <a:lnTo>
                    <a:pt x="0" y="0"/>
                  </a:lnTo>
                  <a:lnTo>
                    <a:pt x="327" y="739"/>
                  </a:lnTo>
                  <a:lnTo>
                    <a:pt x="432" y="496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654125" y="-3175"/>
              <a:ext cx="69215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496"/>
                </a:cxn>
                <a:cxn ang="0">
                  <a:pos x="436" y="0"/>
                </a:cxn>
                <a:cxn ang="0">
                  <a:pos x="0" y="0"/>
                </a:cxn>
              </a:cxnLst>
              <a:rect l="0" t="0" r="r" b="b"/>
              <a:pathLst>
                <a:path w="436" h="496">
                  <a:moveTo>
                    <a:pt x="0" y="0"/>
                  </a:moveTo>
                  <a:lnTo>
                    <a:pt x="222" y="496"/>
                  </a:lnTo>
                  <a:lnTo>
                    <a:pt x="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2981025" y="-3175"/>
              <a:ext cx="877888" cy="2017713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323" y="1271"/>
                </a:cxn>
                <a:cxn ang="0">
                  <a:pos x="553" y="739"/>
                </a:cxn>
                <a:cxn ang="0">
                  <a:pos x="226" y="0"/>
                </a:cxn>
                <a:cxn ang="0">
                  <a:pos x="0" y="523"/>
                </a:cxn>
              </a:cxnLst>
              <a:rect l="0" t="0" r="r" b="b"/>
              <a:pathLst>
                <a:path w="553" h="1271">
                  <a:moveTo>
                    <a:pt x="0" y="523"/>
                  </a:moveTo>
                  <a:lnTo>
                    <a:pt x="323" y="1271"/>
                  </a:lnTo>
                  <a:lnTo>
                    <a:pt x="553" y="739"/>
                  </a:lnTo>
                  <a:lnTo>
                    <a:pt x="226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78" name="Freeform 30"/>
            <p:cNvSpPr>
              <a:spLocks/>
            </p:cNvSpPr>
            <p:nvPr userDrawn="1"/>
          </p:nvSpPr>
          <p:spPr bwMode="auto">
            <a:xfrm>
              <a:off x="2631775" y="-3175"/>
              <a:ext cx="717550" cy="830263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0" y="0"/>
                </a:cxn>
                <a:cxn ang="0">
                  <a:pos x="226" y="523"/>
                </a:cxn>
                <a:cxn ang="0">
                  <a:pos x="447" y="7"/>
                </a:cxn>
                <a:cxn ang="0">
                  <a:pos x="452" y="0"/>
                </a:cxn>
              </a:cxnLst>
              <a:rect l="0" t="0" r="r" b="b"/>
              <a:pathLst>
                <a:path w="452" h="523">
                  <a:moveTo>
                    <a:pt x="452" y="0"/>
                  </a:moveTo>
                  <a:lnTo>
                    <a:pt x="452" y="0"/>
                  </a:lnTo>
                  <a:lnTo>
                    <a:pt x="0" y="0"/>
                  </a:lnTo>
                  <a:lnTo>
                    <a:pt x="226" y="523"/>
                  </a:lnTo>
                  <a:lnTo>
                    <a:pt x="447" y="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217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79" name="Freeform 31"/>
            <p:cNvSpPr>
              <a:spLocks/>
            </p:cNvSpPr>
            <p:nvPr userDrawn="1"/>
          </p:nvSpPr>
          <p:spPr bwMode="auto">
            <a:xfrm>
              <a:off x="1585613" y="-3175"/>
              <a:ext cx="1414463" cy="2516188"/>
            </a:xfrm>
            <a:custGeom>
              <a:avLst/>
              <a:gdLst/>
              <a:ahLst/>
              <a:cxnLst>
                <a:cxn ang="0">
                  <a:pos x="667" y="7"/>
                </a:cxn>
                <a:cxn ang="0">
                  <a:pos x="665" y="0"/>
                </a:cxn>
                <a:cxn ang="0">
                  <a:pos x="0" y="1585"/>
                </a:cxn>
                <a:cxn ang="0">
                  <a:pos x="432" y="1585"/>
                </a:cxn>
                <a:cxn ang="0">
                  <a:pos x="891" y="523"/>
                </a:cxn>
                <a:cxn ang="0">
                  <a:pos x="667" y="7"/>
                </a:cxn>
              </a:cxnLst>
              <a:rect l="0" t="0" r="r" b="b"/>
              <a:pathLst>
                <a:path w="891" h="1585">
                  <a:moveTo>
                    <a:pt x="667" y="7"/>
                  </a:moveTo>
                  <a:lnTo>
                    <a:pt x="665" y="0"/>
                  </a:lnTo>
                  <a:lnTo>
                    <a:pt x="0" y="1585"/>
                  </a:lnTo>
                  <a:lnTo>
                    <a:pt x="432" y="1585"/>
                  </a:lnTo>
                  <a:lnTo>
                    <a:pt x="891" y="523"/>
                  </a:lnTo>
                  <a:lnTo>
                    <a:pt x="667" y="7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80" name="Freeform 32"/>
            <p:cNvSpPr>
              <a:spLocks/>
            </p:cNvSpPr>
            <p:nvPr userDrawn="1"/>
          </p:nvSpPr>
          <p:spPr bwMode="auto">
            <a:xfrm>
              <a:off x="272750" y="-3175"/>
              <a:ext cx="2381250" cy="2516188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0" y="1585"/>
                </a:cxn>
                <a:cxn ang="0">
                  <a:pos x="833" y="1585"/>
                </a:cxn>
                <a:cxn ang="0">
                  <a:pos x="1500" y="0"/>
                </a:cxn>
                <a:cxn ang="0">
                  <a:pos x="667" y="0"/>
                </a:cxn>
              </a:cxnLst>
              <a:rect l="0" t="0" r="r" b="b"/>
              <a:pathLst>
                <a:path w="1500" h="1585">
                  <a:moveTo>
                    <a:pt x="667" y="0"/>
                  </a:moveTo>
                  <a:lnTo>
                    <a:pt x="0" y="1585"/>
                  </a:lnTo>
                  <a:lnTo>
                    <a:pt x="833" y="1585"/>
                  </a:lnTo>
                  <a:lnTo>
                    <a:pt x="150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9582799" y="310690"/>
            <a:ext cx="2263838" cy="386336"/>
            <a:chOff x="7740649" y="378000"/>
            <a:chExt cx="1839368" cy="386336"/>
          </a:xfrm>
        </p:grpSpPr>
        <p:pic>
          <p:nvPicPr>
            <p:cNvPr id="13" name="Picture 3" descr="O:\Logo_Library\N\NOMURA\A4\NOMURA_A4_CMYK_WHITE.em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19877" y="378000"/>
              <a:ext cx="1260140" cy="21602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 userDrawn="1"/>
          </p:nvSpPr>
          <p:spPr bwMode="white">
            <a:xfrm>
              <a:off x="7740649" y="625837"/>
              <a:ext cx="18091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bg1"/>
                  </a:solidFill>
                </a:rPr>
                <a:t>Connecting</a:t>
              </a:r>
              <a:r>
                <a:rPr lang="en-GB" sz="900" i="1" baseline="0" dirty="0">
                  <a:solidFill>
                    <a:schemeClr val="bg1"/>
                  </a:solidFill>
                </a:rPr>
                <a:t> Markets East &amp; West</a:t>
              </a:r>
              <a:endParaRPr lang="en-GB" sz="9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7877" y="3888000"/>
            <a:ext cx="8861538" cy="5076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your subtitle here</a:t>
            </a:r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7877" y="6453337"/>
            <a:ext cx="4874388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17804" y="4869161"/>
            <a:ext cx="3013258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GB" dirty="0"/>
              <a:t>Client logo here</a:t>
            </a:r>
          </a:p>
        </p:txBody>
      </p:sp>
      <p:sp>
        <p:nvSpPr>
          <p:cNvPr id="26" name="Text Box 11"/>
          <p:cNvSpPr txBox="1">
            <a:spLocks noChangeArrowheads="1"/>
          </p:cNvSpPr>
          <p:nvPr userDrawn="1"/>
        </p:nvSpPr>
        <p:spPr bwMode="ltGray">
          <a:xfrm>
            <a:off x="9593271" y="6314838"/>
            <a:ext cx="223779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STRICTLY PRIVATE AND CONFIDENTIAL</a:t>
            </a:r>
          </a:p>
        </p:txBody>
      </p:sp>
      <p:sp>
        <p:nvSpPr>
          <p:cNvPr id="16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327877" y="2880000"/>
            <a:ext cx="8861538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7877" y="4869160"/>
            <a:ext cx="4874388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Business Division</a:t>
            </a:r>
            <a:br>
              <a:rPr lang="en-US" dirty="0"/>
            </a:br>
            <a:r>
              <a:rPr lang="en-US" dirty="0"/>
              <a:t>Business Subdivision</a:t>
            </a:r>
            <a:br>
              <a:rPr lang="en-US" dirty="0"/>
            </a:br>
            <a:r>
              <a:rPr lang="en-US" dirty="0"/>
              <a:t>Region Label</a:t>
            </a:r>
            <a:endParaRPr lang="en-GB" dirty="0"/>
          </a:p>
        </p:txBody>
      </p:sp>
      <p:sp>
        <p:nvSpPr>
          <p:cNvPr id="17" name="Text Placeholder 3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27877" y="5821288"/>
            <a:ext cx="4874388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Author / Presenter name</a:t>
            </a:r>
            <a:br>
              <a:rPr lang="en-US" dirty="0"/>
            </a:br>
            <a:r>
              <a:rPr lang="en-US" dirty="0"/>
              <a:t>Author / Presenter name</a:t>
            </a:r>
            <a:endParaRPr lang="en-GB" dirty="0"/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ltGray">
          <a:xfrm>
            <a:off x="11303675" y="6577300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© Nomura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327877" y="1900800"/>
            <a:ext cx="11520000" cy="212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327877" y="4305600"/>
            <a:ext cx="11520000" cy="213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8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327877" y="4091964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327877" y="3511116"/>
            <a:ext cx="1152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327877" y="5111752"/>
            <a:ext cx="11520000" cy="13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0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327877" y="1900800"/>
            <a:ext cx="1152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6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327877" y="3296436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327877" y="490082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0"/>
            <a:ext cx="56713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185354" y="1900800"/>
            <a:ext cx="56713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327877" y="3510477"/>
            <a:ext cx="56713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6185354" y="3510477"/>
            <a:ext cx="56713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327877" y="5108240"/>
            <a:ext cx="56713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6185354" y="5108240"/>
            <a:ext cx="56713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 hasCustomPrompt="1"/>
          </p:nvPr>
        </p:nvSpPr>
        <p:spPr>
          <a:xfrm>
            <a:off x="327877" y="3296436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 hasCustomPrompt="1"/>
          </p:nvPr>
        </p:nvSpPr>
        <p:spPr>
          <a:xfrm>
            <a:off x="327877" y="4897780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 hasCustomPrompt="1"/>
          </p:nvPr>
        </p:nvSpPr>
        <p:spPr>
          <a:xfrm>
            <a:off x="6186063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 hasCustomPrompt="1"/>
          </p:nvPr>
        </p:nvSpPr>
        <p:spPr>
          <a:xfrm>
            <a:off x="6186063" y="3296436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6186063" y="4897780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27877" y="1900800"/>
            <a:ext cx="3721846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8130462" y="1900801"/>
            <a:ext cx="3721846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4233600" y="1900800"/>
            <a:ext cx="3721846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234900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8129772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27877" y="1900799"/>
            <a:ext cx="3722043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8130462" y="1900799"/>
            <a:ext cx="3722043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4233600" y="1900799"/>
            <a:ext cx="3722043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327877" y="4324854"/>
            <a:ext cx="3722043" cy="2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8130462" y="4324854"/>
            <a:ext cx="3722043" cy="2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4233600" y="4324854"/>
            <a:ext cx="3722043" cy="2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372204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234900" y="1684068"/>
            <a:ext cx="372204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8129772" y="1684068"/>
            <a:ext cx="372204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327877" y="4116348"/>
            <a:ext cx="372204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234900" y="4116348"/>
            <a:ext cx="372204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8129772" y="4116348"/>
            <a:ext cx="372204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0"/>
            <a:ext cx="56713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176492" y="1900800"/>
            <a:ext cx="56713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327877" y="4322070"/>
            <a:ext cx="5671385" cy="211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6176492" y="4322070"/>
            <a:ext cx="5671385" cy="211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174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7877" y="411121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174877" y="411121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27877" y="1900800"/>
            <a:ext cx="7620923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8134892" y="1900800"/>
            <a:ext cx="3721846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762092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8134380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4235815" y="1900800"/>
            <a:ext cx="7620923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327877" y="1900800"/>
            <a:ext cx="3721846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4234869" y="1684068"/>
            <a:ext cx="762092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4235815" y="1900799"/>
            <a:ext cx="7620923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327877" y="1900799"/>
            <a:ext cx="3721846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4235815" y="4310016"/>
            <a:ext cx="7620923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327877" y="4310016"/>
            <a:ext cx="3721846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4234869" y="1684068"/>
            <a:ext cx="762092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327877" y="4117492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234869" y="4117492"/>
            <a:ext cx="762092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27877" y="1900799"/>
            <a:ext cx="7620923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8134892" y="1900799"/>
            <a:ext cx="3721846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327877" y="4338892"/>
            <a:ext cx="7620923" cy="21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8134892" y="4338892"/>
            <a:ext cx="3721846" cy="21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327877" y="1684068"/>
            <a:ext cx="762092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34380" y="168406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327877" y="4112498"/>
            <a:ext cx="762092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8134380" y="411249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mura Standard Part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\\Europe\Data\Creative_Media\02001-03000\02154 Landor Project\PowerPoint Template\Assets\200339868_PPT.jpg"/>
          <p:cNvPicPr>
            <a:picLocks noChangeAspect="1" noChangeArrowheads="1"/>
          </p:cNvPicPr>
          <p:nvPr userDrawn="1"/>
        </p:nvPicPr>
        <p:blipFill>
          <a:blip r:embed="rId2" cstate="print"/>
          <a:srcRect b="7581"/>
          <a:stretch>
            <a:fillRect/>
          </a:stretch>
        </p:blipFill>
        <p:spPr bwMode="auto">
          <a:xfrm>
            <a:off x="1" y="0"/>
            <a:ext cx="4823471" cy="2514246"/>
          </a:xfrm>
          <a:prstGeom prst="rect">
            <a:avLst/>
          </a:prstGeom>
          <a:noFill/>
        </p:spPr>
      </p:pic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7877" y="3888000"/>
            <a:ext cx="8861538" cy="5076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your subtitle here</a:t>
            </a:r>
            <a:endParaRPr lang="en-GB" dirty="0"/>
          </a:p>
        </p:txBody>
      </p:sp>
      <p:sp>
        <p:nvSpPr>
          <p:cNvPr id="16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327877" y="2880000"/>
            <a:ext cx="8861538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7877" y="6453337"/>
            <a:ext cx="4874388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17804" y="4869161"/>
            <a:ext cx="3013258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GB" dirty="0"/>
              <a:t>Client logo here</a:t>
            </a:r>
          </a:p>
        </p:txBody>
      </p:sp>
      <p:sp>
        <p:nvSpPr>
          <p:cNvPr id="21" name="Text Box 11"/>
          <p:cNvSpPr txBox="1">
            <a:spLocks noChangeArrowheads="1"/>
          </p:cNvSpPr>
          <p:nvPr userDrawn="1"/>
        </p:nvSpPr>
        <p:spPr bwMode="ltGray">
          <a:xfrm>
            <a:off x="9593271" y="6314838"/>
            <a:ext cx="223779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STRICTLY PRIVATE AND CONFIDENTIAL</a:t>
            </a:r>
          </a:p>
        </p:txBody>
      </p:sp>
      <p:sp>
        <p:nvSpPr>
          <p:cNvPr id="22" name="Text Placeholder 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7877" y="4869160"/>
            <a:ext cx="4874388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Business Division</a:t>
            </a:r>
            <a:br>
              <a:rPr lang="en-US" dirty="0"/>
            </a:br>
            <a:r>
              <a:rPr lang="en-US" dirty="0"/>
              <a:t>Business Subdivision</a:t>
            </a:r>
            <a:br>
              <a:rPr lang="en-US" dirty="0"/>
            </a:br>
            <a:r>
              <a:rPr lang="en-US" dirty="0"/>
              <a:t>Region Label</a:t>
            </a:r>
            <a:endParaRPr lang="en-GB" dirty="0"/>
          </a:p>
        </p:txBody>
      </p:sp>
      <p:sp>
        <p:nvSpPr>
          <p:cNvPr id="23" name="Text Placeholder 3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27877" y="5821288"/>
            <a:ext cx="4874388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Author / Presenter name</a:t>
            </a:r>
            <a:br>
              <a:rPr lang="en-US" dirty="0"/>
            </a:br>
            <a:r>
              <a:rPr lang="en-US" dirty="0"/>
              <a:t>Author / Presenter name</a:t>
            </a:r>
            <a:endParaRPr lang="en-GB" dirty="0"/>
          </a:p>
        </p:txBody>
      </p:sp>
      <p:sp>
        <p:nvSpPr>
          <p:cNvPr id="24" name="Text Box 11"/>
          <p:cNvSpPr txBox="1">
            <a:spLocks noChangeArrowheads="1"/>
          </p:cNvSpPr>
          <p:nvPr userDrawn="1"/>
        </p:nvSpPr>
        <p:spPr bwMode="ltGray">
          <a:xfrm>
            <a:off x="11303675" y="6577300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© Nomura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3207641" y="-10800"/>
            <a:ext cx="8984055" cy="2525713"/>
            <a:chOff x="2606208" y="-12700"/>
            <a:chExt cx="7299545" cy="2525713"/>
          </a:xfrm>
        </p:grpSpPr>
        <p:sp>
          <p:nvSpPr>
            <p:cNvPr id="73" name="Freeform 19"/>
            <p:cNvSpPr>
              <a:spLocks/>
            </p:cNvSpPr>
            <p:nvPr userDrawn="1"/>
          </p:nvSpPr>
          <p:spPr bwMode="auto">
            <a:xfrm>
              <a:off x="2628433" y="-12700"/>
              <a:ext cx="2370138" cy="2509838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663" y="0"/>
                </a:cxn>
                <a:cxn ang="0">
                  <a:pos x="0" y="1581"/>
                </a:cxn>
                <a:cxn ang="0">
                  <a:pos x="832" y="1581"/>
                </a:cxn>
                <a:cxn ang="0">
                  <a:pos x="1493" y="0"/>
                </a:cxn>
              </a:cxnLst>
              <a:rect l="0" t="0" r="r" b="b"/>
              <a:pathLst>
                <a:path w="1493" h="1581">
                  <a:moveTo>
                    <a:pt x="1493" y="0"/>
                  </a:moveTo>
                  <a:lnTo>
                    <a:pt x="663" y="0"/>
                  </a:lnTo>
                  <a:lnTo>
                    <a:pt x="0" y="1581"/>
                  </a:lnTo>
                  <a:lnTo>
                    <a:pt x="832" y="1581"/>
                  </a:lnTo>
                  <a:lnTo>
                    <a:pt x="149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5" name="Freeform 24"/>
            <p:cNvSpPr>
              <a:spLocks/>
            </p:cNvSpPr>
            <p:nvPr userDrawn="1"/>
          </p:nvSpPr>
          <p:spPr bwMode="auto">
            <a:xfrm>
              <a:off x="6330482" y="-3175"/>
              <a:ext cx="3575271" cy="2516188"/>
            </a:xfrm>
            <a:custGeom>
              <a:avLst/>
              <a:gdLst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000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328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6249 w 10328"/>
                <a:gd name="connsiteY3" fmla="*/ 13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6249"/>
                <a:gd name="connsiteY0" fmla="*/ 3129 h 10000"/>
                <a:gd name="connsiteX1" fmla="*/ 1340 w 6249"/>
                <a:gd name="connsiteY1" fmla="*/ 10000 h 10000"/>
                <a:gd name="connsiteX2" fmla="*/ 6249 w 6249"/>
                <a:gd name="connsiteY2" fmla="*/ 10000 h 10000"/>
                <a:gd name="connsiteX3" fmla="*/ 6249 w 6249"/>
                <a:gd name="connsiteY3" fmla="*/ 13 h 10000"/>
                <a:gd name="connsiteX4" fmla="*/ 594 w 6249"/>
                <a:gd name="connsiteY4" fmla="*/ 0 h 10000"/>
                <a:gd name="connsiteX5" fmla="*/ 0 w 6249"/>
                <a:gd name="connsiteY5" fmla="*/ 3129 h 10000"/>
                <a:gd name="connsiteX0" fmla="*/ 0 w 10000"/>
                <a:gd name="connsiteY0" fmla="*/ 3129 h 10000"/>
                <a:gd name="connsiteX1" fmla="*/ 2144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0 h 10000"/>
                <a:gd name="connsiteX4" fmla="*/ 951 w 10000"/>
                <a:gd name="connsiteY4" fmla="*/ 0 h 10000"/>
                <a:gd name="connsiteX5" fmla="*/ 0 w 10000"/>
                <a:gd name="connsiteY5" fmla="*/ 31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129"/>
                  </a:moveTo>
                  <a:lnTo>
                    <a:pt x="2144" y="10000"/>
                  </a:lnTo>
                  <a:lnTo>
                    <a:pt x="10000" y="10000"/>
                  </a:lnTo>
                  <a:lnTo>
                    <a:pt x="10000" y="0"/>
                  </a:lnTo>
                  <a:lnTo>
                    <a:pt x="951" y="0"/>
                  </a:lnTo>
                  <a:lnTo>
                    <a:pt x="0" y="3129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6" name="Freeform 25"/>
            <p:cNvSpPr>
              <a:spLocks/>
            </p:cNvSpPr>
            <p:nvPr userDrawn="1"/>
          </p:nvSpPr>
          <p:spPr bwMode="auto">
            <a:xfrm>
              <a:off x="5824071" y="1169988"/>
              <a:ext cx="963613" cy="1343025"/>
            </a:xfrm>
            <a:custGeom>
              <a:avLst/>
              <a:gdLst/>
              <a:ahLst/>
              <a:cxnLst>
                <a:cxn ang="0">
                  <a:pos x="135" y="846"/>
                </a:cxn>
                <a:cxn ang="0">
                  <a:pos x="607" y="846"/>
                </a:cxn>
                <a:cxn ang="0">
                  <a:pos x="230" y="0"/>
                </a:cxn>
                <a:cxn ang="0">
                  <a:pos x="0" y="532"/>
                </a:cxn>
                <a:cxn ang="0">
                  <a:pos x="135" y="846"/>
                </a:cxn>
              </a:cxnLst>
              <a:rect l="0" t="0" r="r" b="b"/>
              <a:pathLst>
                <a:path w="607" h="846">
                  <a:moveTo>
                    <a:pt x="135" y="846"/>
                  </a:moveTo>
                  <a:lnTo>
                    <a:pt x="607" y="846"/>
                  </a:lnTo>
                  <a:lnTo>
                    <a:pt x="230" y="0"/>
                  </a:lnTo>
                  <a:lnTo>
                    <a:pt x="0" y="532"/>
                  </a:lnTo>
                  <a:lnTo>
                    <a:pt x="135" y="846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4595346" y="827088"/>
              <a:ext cx="1241425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647" y="1062"/>
                </a:cxn>
                <a:cxn ang="0">
                  <a:pos x="782" y="748"/>
                </a:cxn>
                <a:cxn ang="0">
                  <a:pos x="459" y="0"/>
                </a:cxn>
                <a:cxn ang="0">
                  <a:pos x="0" y="1062"/>
                </a:cxn>
              </a:cxnLst>
              <a:rect l="0" t="0" r="r" b="b"/>
              <a:pathLst>
                <a:path w="782" h="1062">
                  <a:moveTo>
                    <a:pt x="0" y="1062"/>
                  </a:moveTo>
                  <a:lnTo>
                    <a:pt x="647" y="1062"/>
                  </a:lnTo>
                  <a:lnTo>
                    <a:pt x="782" y="748"/>
                  </a:lnTo>
                  <a:lnTo>
                    <a:pt x="459" y="0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5663733" y="-3175"/>
              <a:ext cx="685800" cy="1173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7" y="739"/>
                </a:cxn>
                <a:cxn ang="0">
                  <a:pos x="432" y="496"/>
                </a:cxn>
                <a:cxn ang="0">
                  <a:pos x="210" y="0"/>
                </a:cxn>
                <a:cxn ang="0">
                  <a:pos x="0" y="0"/>
                </a:cxn>
              </a:cxnLst>
              <a:rect l="0" t="0" r="r" b="b"/>
              <a:pathLst>
                <a:path w="432" h="739">
                  <a:moveTo>
                    <a:pt x="0" y="0"/>
                  </a:moveTo>
                  <a:lnTo>
                    <a:pt x="0" y="0"/>
                  </a:lnTo>
                  <a:lnTo>
                    <a:pt x="327" y="739"/>
                  </a:lnTo>
                  <a:lnTo>
                    <a:pt x="432" y="496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5987583" y="-3175"/>
              <a:ext cx="69215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496"/>
                </a:cxn>
                <a:cxn ang="0">
                  <a:pos x="436" y="0"/>
                </a:cxn>
                <a:cxn ang="0">
                  <a:pos x="0" y="0"/>
                </a:cxn>
              </a:cxnLst>
              <a:rect l="0" t="0" r="r" b="b"/>
              <a:pathLst>
                <a:path w="436" h="496">
                  <a:moveTo>
                    <a:pt x="0" y="0"/>
                  </a:moveTo>
                  <a:lnTo>
                    <a:pt x="222" y="496"/>
                  </a:lnTo>
                  <a:lnTo>
                    <a:pt x="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5314483" y="-3175"/>
              <a:ext cx="877888" cy="2017713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323" y="1271"/>
                </a:cxn>
                <a:cxn ang="0">
                  <a:pos x="553" y="739"/>
                </a:cxn>
                <a:cxn ang="0">
                  <a:pos x="226" y="0"/>
                </a:cxn>
                <a:cxn ang="0">
                  <a:pos x="0" y="523"/>
                </a:cxn>
              </a:cxnLst>
              <a:rect l="0" t="0" r="r" b="b"/>
              <a:pathLst>
                <a:path w="553" h="1271">
                  <a:moveTo>
                    <a:pt x="0" y="523"/>
                  </a:moveTo>
                  <a:lnTo>
                    <a:pt x="323" y="1271"/>
                  </a:lnTo>
                  <a:lnTo>
                    <a:pt x="553" y="739"/>
                  </a:lnTo>
                  <a:lnTo>
                    <a:pt x="226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81" name="Freeform 30"/>
            <p:cNvSpPr>
              <a:spLocks/>
            </p:cNvSpPr>
            <p:nvPr userDrawn="1"/>
          </p:nvSpPr>
          <p:spPr bwMode="auto">
            <a:xfrm>
              <a:off x="4965233" y="-3175"/>
              <a:ext cx="717550" cy="830263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0" y="0"/>
                </a:cxn>
                <a:cxn ang="0">
                  <a:pos x="226" y="523"/>
                </a:cxn>
                <a:cxn ang="0">
                  <a:pos x="447" y="7"/>
                </a:cxn>
                <a:cxn ang="0">
                  <a:pos x="452" y="0"/>
                </a:cxn>
              </a:cxnLst>
              <a:rect l="0" t="0" r="r" b="b"/>
              <a:pathLst>
                <a:path w="452" h="523">
                  <a:moveTo>
                    <a:pt x="452" y="0"/>
                  </a:moveTo>
                  <a:lnTo>
                    <a:pt x="452" y="0"/>
                  </a:lnTo>
                  <a:lnTo>
                    <a:pt x="0" y="0"/>
                  </a:lnTo>
                  <a:lnTo>
                    <a:pt x="226" y="523"/>
                  </a:lnTo>
                  <a:lnTo>
                    <a:pt x="447" y="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217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82" name="Freeform 31"/>
            <p:cNvSpPr>
              <a:spLocks/>
            </p:cNvSpPr>
            <p:nvPr userDrawn="1"/>
          </p:nvSpPr>
          <p:spPr bwMode="auto">
            <a:xfrm>
              <a:off x="3919071" y="-3175"/>
              <a:ext cx="1414463" cy="2516188"/>
            </a:xfrm>
            <a:custGeom>
              <a:avLst/>
              <a:gdLst/>
              <a:ahLst/>
              <a:cxnLst>
                <a:cxn ang="0">
                  <a:pos x="667" y="7"/>
                </a:cxn>
                <a:cxn ang="0">
                  <a:pos x="665" y="0"/>
                </a:cxn>
                <a:cxn ang="0">
                  <a:pos x="0" y="1585"/>
                </a:cxn>
                <a:cxn ang="0">
                  <a:pos x="432" y="1585"/>
                </a:cxn>
                <a:cxn ang="0">
                  <a:pos x="891" y="523"/>
                </a:cxn>
                <a:cxn ang="0">
                  <a:pos x="667" y="7"/>
                </a:cxn>
              </a:cxnLst>
              <a:rect l="0" t="0" r="r" b="b"/>
              <a:pathLst>
                <a:path w="891" h="1585">
                  <a:moveTo>
                    <a:pt x="667" y="7"/>
                  </a:moveTo>
                  <a:lnTo>
                    <a:pt x="665" y="0"/>
                  </a:lnTo>
                  <a:lnTo>
                    <a:pt x="0" y="1585"/>
                  </a:lnTo>
                  <a:lnTo>
                    <a:pt x="432" y="1585"/>
                  </a:lnTo>
                  <a:lnTo>
                    <a:pt x="891" y="523"/>
                  </a:lnTo>
                  <a:lnTo>
                    <a:pt x="667" y="7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83" name="Freeform 32"/>
            <p:cNvSpPr>
              <a:spLocks/>
            </p:cNvSpPr>
            <p:nvPr userDrawn="1"/>
          </p:nvSpPr>
          <p:spPr bwMode="auto">
            <a:xfrm>
              <a:off x="2606208" y="-3175"/>
              <a:ext cx="2381250" cy="2516188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0" y="1585"/>
                </a:cxn>
                <a:cxn ang="0">
                  <a:pos x="833" y="1585"/>
                </a:cxn>
                <a:cxn ang="0">
                  <a:pos x="1500" y="0"/>
                </a:cxn>
                <a:cxn ang="0">
                  <a:pos x="667" y="0"/>
                </a:cxn>
              </a:cxnLst>
              <a:rect l="0" t="0" r="r" b="b"/>
              <a:pathLst>
                <a:path w="1500" h="1585">
                  <a:moveTo>
                    <a:pt x="667" y="0"/>
                  </a:moveTo>
                  <a:lnTo>
                    <a:pt x="0" y="1585"/>
                  </a:lnTo>
                  <a:lnTo>
                    <a:pt x="833" y="1585"/>
                  </a:lnTo>
                  <a:lnTo>
                    <a:pt x="150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grpSp>
        <p:nvGrpSpPr>
          <p:cNvPr id="85" name="Group 84"/>
          <p:cNvGrpSpPr/>
          <p:nvPr userDrawn="1"/>
        </p:nvGrpSpPr>
        <p:grpSpPr>
          <a:xfrm>
            <a:off x="9582799" y="310690"/>
            <a:ext cx="2263838" cy="386336"/>
            <a:chOff x="7740649" y="378000"/>
            <a:chExt cx="1839368" cy="386336"/>
          </a:xfrm>
        </p:grpSpPr>
        <p:pic>
          <p:nvPicPr>
            <p:cNvPr id="86" name="Picture 3" descr="O:\Logo_Library\N\NOMURA\A4\NOMURA_A4_CMYK_WHITE.e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9877" y="378000"/>
              <a:ext cx="1260140" cy="216024"/>
            </a:xfrm>
            <a:prstGeom prst="rect">
              <a:avLst/>
            </a:prstGeom>
            <a:noFill/>
          </p:spPr>
        </p:pic>
        <p:sp>
          <p:nvSpPr>
            <p:cNvPr id="87" name="TextBox 86"/>
            <p:cNvSpPr txBox="1"/>
            <p:nvPr userDrawn="1"/>
          </p:nvSpPr>
          <p:spPr bwMode="white">
            <a:xfrm>
              <a:off x="7740649" y="625837"/>
              <a:ext cx="18091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bg1"/>
                  </a:solidFill>
                </a:rPr>
                <a:t>Connecting</a:t>
              </a:r>
              <a:r>
                <a:rPr lang="en-GB" sz="900" i="1" baseline="0" dirty="0">
                  <a:solidFill>
                    <a:schemeClr val="bg1"/>
                  </a:solidFill>
                </a:rPr>
                <a:t> Markets East &amp; West</a:t>
              </a:r>
              <a:endParaRPr lang="en-GB" sz="9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327877" y="1900800"/>
            <a:ext cx="2747077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252185" y="1900800"/>
            <a:ext cx="2747077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6185354" y="1900800"/>
            <a:ext cx="2747077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9109662" y="1900800"/>
            <a:ext cx="2747077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3251092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 hasCustomPrompt="1"/>
          </p:nvPr>
        </p:nvSpPr>
        <p:spPr>
          <a:xfrm>
            <a:off x="6185354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 hasCustomPrompt="1"/>
          </p:nvPr>
        </p:nvSpPr>
        <p:spPr>
          <a:xfrm>
            <a:off x="9109662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327877" y="1900799"/>
            <a:ext cx="274707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252185" y="1900799"/>
            <a:ext cx="274707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6185354" y="1900799"/>
            <a:ext cx="274707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9109662" y="1900799"/>
            <a:ext cx="274707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327877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3252185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6185354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9109662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3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3251092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6185354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9109662" y="168406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327877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 hasCustomPrompt="1"/>
          </p:nvPr>
        </p:nvSpPr>
        <p:spPr>
          <a:xfrm>
            <a:off x="3251092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 hasCustomPrompt="1"/>
          </p:nvPr>
        </p:nvSpPr>
        <p:spPr>
          <a:xfrm>
            <a:off x="6185354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 hasCustomPrompt="1"/>
          </p:nvPr>
        </p:nvSpPr>
        <p:spPr>
          <a:xfrm>
            <a:off x="9109662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185354" y="1900800"/>
            <a:ext cx="56713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6185354" y="4302820"/>
            <a:ext cx="5671385" cy="21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1"/>
            <a:ext cx="5671385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185354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185354" y="409196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0"/>
            <a:ext cx="56713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327877" y="4302820"/>
            <a:ext cx="5671385" cy="21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185354" y="1900801"/>
            <a:ext cx="5671385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174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7877" y="409310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dirty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327877" y="4302820"/>
            <a:ext cx="5671385" cy="21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6176492" y="4302820"/>
            <a:ext cx="5671385" cy="21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327877" y="1900800"/>
            <a:ext cx="11520000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327877" y="409196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174877" y="409196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0"/>
            <a:ext cx="56713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185354" y="1900800"/>
            <a:ext cx="56713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327877" y="4317475"/>
            <a:ext cx="11520000" cy="21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4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327877" y="4104156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6183768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327877" y="1900800"/>
            <a:ext cx="11520000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327877" y="4313838"/>
            <a:ext cx="3721846" cy="21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8134892" y="4313838"/>
            <a:ext cx="3721846" cy="21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4233600" y="4313838"/>
            <a:ext cx="3721846" cy="21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327877" y="4104156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4235815" y="4104156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8135444" y="4104156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327877" y="1900800"/>
            <a:ext cx="11520000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327877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3261046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6185354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9109662" y="4310016"/>
            <a:ext cx="2747077" cy="21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327877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3261046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6183276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9109662" y="4104156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327877" y="1900800"/>
            <a:ext cx="5671385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10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178826" y="1900800"/>
            <a:ext cx="5671385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178826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6178826" y="3556984"/>
            <a:ext cx="5671385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6178826" y="3340252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6178826" y="5213168"/>
            <a:ext cx="5671385" cy="122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6178826" y="4996436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327877" y="1900800"/>
            <a:ext cx="5671385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327877" y="3556984"/>
            <a:ext cx="5671385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327877" y="3340252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327877" y="5213168"/>
            <a:ext cx="5671385" cy="122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327877" y="4996436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6184625" y="1900800"/>
            <a:ext cx="5671385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84625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mura Standard Full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Europe\Data\Creative_Media\02001-03000\02154 Landor Project\PowerPoint Template\Assets\200339868_PP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695" cy="6858000"/>
          </a:xfrm>
          <a:prstGeom prst="rect">
            <a:avLst/>
          </a:prstGeom>
          <a:noFill/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7877" y="3888000"/>
            <a:ext cx="8861538" cy="5076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your subtitle here</a:t>
            </a:r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27877" y="2880000"/>
            <a:ext cx="8861538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27877" y="6453337"/>
            <a:ext cx="4874388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8817804" y="4869161"/>
            <a:ext cx="3013258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GB" dirty="0"/>
              <a:t>Client logo here</a:t>
            </a:r>
          </a:p>
        </p:txBody>
      </p:sp>
      <p:sp>
        <p:nvSpPr>
          <p:cNvPr id="21" name="Text Box 11"/>
          <p:cNvSpPr txBox="1">
            <a:spLocks noChangeArrowheads="1"/>
          </p:cNvSpPr>
          <p:nvPr userDrawn="1"/>
        </p:nvSpPr>
        <p:spPr bwMode="ltGray">
          <a:xfrm>
            <a:off x="9593271" y="6314838"/>
            <a:ext cx="223779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STRICTLY PRIVATE AND CONFIDENTIAL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327877" y="4869160"/>
            <a:ext cx="4874388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Business Division</a:t>
            </a:r>
            <a:br>
              <a:rPr lang="en-US" dirty="0"/>
            </a:br>
            <a:r>
              <a:rPr lang="en-US" dirty="0"/>
              <a:t>Business Subdivision</a:t>
            </a:r>
            <a:br>
              <a:rPr lang="en-US" dirty="0"/>
            </a:br>
            <a:r>
              <a:rPr lang="en-US" dirty="0"/>
              <a:t>Region Label</a:t>
            </a:r>
            <a:endParaRPr lang="en-GB" dirty="0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327877" y="5821288"/>
            <a:ext cx="4874388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Author / Presenter name</a:t>
            </a:r>
            <a:br>
              <a:rPr lang="en-US" dirty="0"/>
            </a:br>
            <a:r>
              <a:rPr lang="en-US" dirty="0"/>
              <a:t>Author / Presenter name</a:t>
            </a:r>
            <a:endParaRPr lang="en-GB" dirty="0"/>
          </a:p>
        </p:txBody>
      </p:sp>
      <p:sp>
        <p:nvSpPr>
          <p:cNvPr id="24" name="Text Box 11"/>
          <p:cNvSpPr txBox="1">
            <a:spLocks noChangeArrowheads="1"/>
          </p:cNvSpPr>
          <p:nvPr userDrawn="1"/>
        </p:nvSpPr>
        <p:spPr bwMode="ltGray">
          <a:xfrm>
            <a:off x="11303675" y="6577300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© Nomura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3207641" y="-7200"/>
            <a:ext cx="8984055" cy="2525713"/>
            <a:chOff x="2606208" y="0"/>
            <a:chExt cx="7299545" cy="2525713"/>
          </a:xfrm>
        </p:grpSpPr>
        <p:sp>
          <p:nvSpPr>
            <p:cNvPr id="49" name="Freeform 19"/>
            <p:cNvSpPr>
              <a:spLocks/>
            </p:cNvSpPr>
            <p:nvPr userDrawn="1"/>
          </p:nvSpPr>
          <p:spPr bwMode="auto">
            <a:xfrm>
              <a:off x="2628433" y="0"/>
              <a:ext cx="2370138" cy="2509838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663" y="0"/>
                </a:cxn>
                <a:cxn ang="0">
                  <a:pos x="0" y="1581"/>
                </a:cxn>
                <a:cxn ang="0">
                  <a:pos x="832" y="1581"/>
                </a:cxn>
                <a:cxn ang="0">
                  <a:pos x="1493" y="0"/>
                </a:cxn>
              </a:cxnLst>
              <a:rect l="0" t="0" r="r" b="b"/>
              <a:pathLst>
                <a:path w="1493" h="1581">
                  <a:moveTo>
                    <a:pt x="1493" y="0"/>
                  </a:moveTo>
                  <a:lnTo>
                    <a:pt x="663" y="0"/>
                  </a:lnTo>
                  <a:lnTo>
                    <a:pt x="0" y="1581"/>
                  </a:lnTo>
                  <a:lnTo>
                    <a:pt x="832" y="1581"/>
                  </a:lnTo>
                  <a:lnTo>
                    <a:pt x="149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0" name="Freeform 24"/>
            <p:cNvSpPr>
              <a:spLocks/>
            </p:cNvSpPr>
            <p:nvPr userDrawn="1"/>
          </p:nvSpPr>
          <p:spPr bwMode="auto">
            <a:xfrm>
              <a:off x="6330482" y="9525"/>
              <a:ext cx="3575271" cy="2516188"/>
            </a:xfrm>
            <a:custGeom>
              <a:avLst/>
              <a:gdLst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000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328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6249 w 10328"/>
                <a:gd name="connsiteY3" fmla="*/ 13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6249"/>
                <a:gd name="connsiteY0" fmla="*/ 3129 h 10000"/>
                <a:gd name="connsiteX1" fmla="*/ 1340 w 6249"/>
                <a:gd name="connsiteY1" fmla="*/ 10000 h 10000"/>
                <a:gd name="connsiteX2" fmla="*/ 6249 w 6249"/>
                <a:gd name="connsiteY2" fmla="*/ 10000 h 10000"/>
                <a:gd name="connsiteX3" fmla="*/ 6249 w 6249"/>
                <a:gd name="connsiteY3" fmla="*/ 13 h 10000"/>
                <a:gd name="connsiteX4" fmla="*/ 594 w 6249"/>
                <a:gd name="connsiteY4" fmla="*/ 0 h 10000"/>
                <a:gd name="connsiteX5" fmla="*/ 0 w 6249"/>
                <a:gd name="connsiteY5" fmla="*/ 3129 h 10000"/>
                <a:gd name="connsiteX0" fmla="*/ 0 w 10000"/>
                <a:gd name="connsiteY0" fmla="*/ 3129 h 10000"/>
                <a:gd name="connsiteX1" fmla="*/ 2144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0 h 10000"/>
                <a:gd name="connsiteX4" fmla="*/ 951 w 10000"/>
                <a:gd name="connsiteY4" fmla="*/ 0 h 10000"/>
                <a:gd name="connsiteX5" fmla="*/ 0 w 10000"/>
                <a:gd name="connsiteY5" fmla="*/ 31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129"/>
                  </a:moveTo>
                  <a:lnTo>
                    <a:pt x="2144" y="10000"/>
                  </a:lnTo>
                  <a:lnTo>
                    <a:pt x="10000" y="10000"/>
                  </a:lnTo>
                  <a:lnTo>
                    <a:pt x="10000" y="0"/>
                  </a:lnTo>
                  <a:lnTo>
                    <a:pt x="951" y="0"/>
                  </a:lnTo>
                  <a:lnTo>
                    <a:pt x="0" y="3129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1" name="Freeform 25"/>
            <p:cNvSpPr>
              <a:spLocks/>
            </p:cNvSpPr>
            <p:nvPr userDrawn="1"/>
          </p:nvSpPr>
          <p:spPr bwMode="auto">
            <a:xfrm>
              <a:off x="5824071" y="1182688"/>
              <a:ext cx="963613" cy="1343025"/>
            </a:xfrm>
            <a:custGeom>
              <a:avLst/>
              <a:gdLst/>
              <a:ahLst/>
              <a:cxnLst>
                <a:cxn ang="0">
                  <a:pos x="135" y="846"/>
                </a:cxn>
                <a:cxn ang="0">
                  <a:pos x="607" y="846"/>
                </a:cxn>
                <a:cxn ang="0">
                  <a:pos x="230" y="0"/>
                </a:cxn>
                <a:cxn ang="0">
                  <a:pos x="0" y="532"/>
                </a:cxn>
                <a:cxn ang="0">
                  <a:pos x="135" y="846"/>
                </a:cxn>
              </a:cxnLst>
              <a:rect l="0" t="0" r="r" b="b"/>
              <a:pathLst>
                <a:path w="607" h="846">
                  <a:moveTo>
                    <a:pt x="135" y="846"/>
                  </a:moveTo>
                  <a:lnTo>
                    <a:pt x="607" y="846"/>
                  </a:lnTo>
                  <a:lnTo>
                    <a:pt x="230" y="0"/>
                  </a:lnTo>
                  <a:lnTo>
                    <a:pt x="0" y="532"/>
                  </a:lnTo>
                  <a:lnTo>
                    <a:pt x="135" y="846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4595346" y="839788"/>
              <a:ext cx="1241425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647" y="1062"/>
                </a:cxn>
                <a:cxn ang="0">
                  <a:pos x="782" y="748"/>
                </a:cxn>
                <a:cxn ang="0">
                  <a:pos x="459" y="0"/>
                </a:cxn>
                <a:cxn ang="0">
                  <a:pos x="0" y="1062"/>
                </a:cxn>
              </a:cxnLst>
              <a:rect l="0" t="0" r="r" b="b"/>
              <a:pathLst>
                <a:path w="782" h="1062">
                  <a:moveTo>
                    <a:pt x="0" y="1062"/>
                  </a:moveTo>
                  <a:lnTo>
                    <a:pt x="647" y="1062"/>
                  </a:lnTo>
                  <a:lnTo>
                    <a:pt x="782" y="748"/>
                  </a:lnTo>
                  <a:lnTo>
                    <a:pt x="459" y="0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5663733" y="9525"/>
              <a:ext cx="685800" cy="1173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7" y="739"/>
                </a:cxn>
                <a:cxn ang="0">
                  <a:pos x="432" y="496"/>
                </a:cxn>
                <a:cxn ang="0">
                  <a:pos x="210" y="0"/>
                </a:cxn>
                <a:cxn ang="0">
                  <a:pos x="0" y="0"/>
                </a:cxn>
              </a:cxnLst>
              <a:rect l="0" t="0" r="r" b="b"/>
              <a:pathLst>
                <a:path w="432" h="739">
                  <a:moveTo>
                    <a:pt x="0" y="0"/>
                  </a:moveTo>
                  <a:lnTo>
                    <a:pt x="0" y="0"/>
                  </a:lnTo>
                  <a:lnTo>
                    <a:pt x="327" y="739"/>
                  </a:lnTo>
                  <a:lnTo>
                    <a:pt x="432" y="496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5987583" y="9525"/>
              <a:ext cx="69215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496"/>
                </a:cxn>
                <a:cxn ang="0">
                  <a:pos x="436" y="0"/>
                </a:cxn>
                <a:cxn ang="0">
                  <a:pos x="0" y="0"/>
                </a:cxn>
              </a:cxnLst>
              <a:rect l="0" t="0" r="r" b="b"/>
              <a:pathLst>
                <a:path w="436" h="496">
                  <a:moveTo>
                    <a:pt x="0" y="0"/>
                  </a:moveTo>
                  <a:lnTo>
                    <a:pt x="222" y="496"/>
                  </a:lnTo>
                  <a:lnTo>
                    <a:pt x="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5314483" y="9525"/>
              <a:ext cx="877888" cy="2017713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323" y="1271"/>
                </a:cxn>
                <a:cxn ang="0">
                  <a:pos x="553" y="739"/>
                </a:cxn>
                <a:cxn ang="0">
                  <a:pos x="226" y="0"/>
                </a:cxn>
                <a:cxn ang="0">
                  <a:pos x="0" y="523"/>
                </a:cxn>
              </a:cxnLst>
              <a:rect l="0" t="0" r="r" b="b"/>
              <a:pathLst>
                <a:path w="553" h="1271">
                  <a:moveTo>
                    <a:pt x="0" y="523"/>
                  </a:moveTo>
                  <a:lnTo>
                    <a:pt x="323" y="1271"/>
                  </a:lnTo>
                  <a:lnTo>
                    <a:pt x="553" y="739"/>
                  </a:lnTo>
                  <a:lnTo>
                    <a:pt x="226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6" name="Freeform 30"/>
            <p:cNvSpPr>
              <a:spLocks/>
            </p:cNvSpPr>
            <p:nvPr userDrawn="1"/>
          </p:nvSpPr>
          <p:spPr bwMode="auto">
            <a:xfrm>
              <a:off x="4965233" y="9525"/>
              <a:ext cx="717550" cy="830263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0" y="0"/>
                </a:cxn>
                <a:cxn ang="0">
                  <a:pos x="226" y="523"/>
                </a:cxn>
                <a:cxn ang="0">
                  <a:pos x="447" y="7"/>
                </a:cxn>
                <a:cxn ang="0">
                  <a:pos x="452" y="0"/>
                </a:cxn>
              </a:cxnLst>
              <a:rect l="0" t="0" r="r" b="b"/>
              <a:pathLst>
                <a:path w="452" h="523">
                  <a:moveTo>
                    <a:pt x="452" y="0"/>
                  </a:moveTo>
                  <a:lnTo>
                    <a:pt x="452" y="0"/>
                  </a:lnTo>
                  <a:lnTo>
                    <a:pt x="0" y="0"/>
                  </a:lnTo>
                  <a:lnTo>
                    <a:pt x="226" y="523"/>
                  </a:lnTo>
                  <a:lnTo>
                    <a:pt x="447" y="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217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7" name="Freeform 31"/>
            <p:cNvSpPr>
              <a:spLocks/>
            </p:cNvSpPr>
            <p:nvPr userDrawn="1"/>
          </p:nvSpPr>
          <p:spPr bwMode="auto">
            <a:xfrm>
              <a:off x="3919071" y="9525"/>
              <a:ext cx="1414463" cy="2516188"/>
            </a:xfrm>
            <a:custGeom>
              <a:avLst/>
              <a:gdLst/>
              <a:ahLst/>
              <a:cxnLst>
                <a:cxn ang="0">
                  <a:pos x="667" y="7"/>
                </a:cxn>
                <a:cxn ang="0">
                  <a:pos x="665" y="0"/>
                </a:cxn>
                <a:cxn ang="0">
                  <a:pos x="0" y="1585"/>
                </a:cxn>
                <a:cxn ang="0">
                  <a:pos x="432" y="1585"/>
                </a:cxn>
                <a:cxn ang="0">
                  <a:pos x="891" y="523"/>
                </a:cxn>
                <a:cxn ang="0">
                  <a:pos x="667" y="7"/>
                </a:cxn>
              </a:cxnLst>
              <a:rect l="0" t="0" r="r" b="b"/>
              <a:pathLst>
                <a:path w="891" h="1585">
                  <a:moveTo>
                    <a:pt x="667" y="7"/>
                  </a:moveTo>
                  <a:lnTo>
                    <a:pt x="665" y="0"/>
                  </a:lnTo>
                  <a:lnTo>
                    <a:pt x="0" y="1585"/>
                  </a:lnTo>
                  <a:lnTo>
                    <a:pt x="432" y="1585"/>
                  </a:lnTo>
                  <a:lnTo>
                    <a:pt x="891" y="523"/>
                  </a:lnTo>
                  <a:lnTo>
                    <a:pt x="667" y="7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8" name="Freeform 32"/>
            <p:cNvSpPr>
              <a:spLocks/>
            </p:cNvSpPr>
            <p:nvPr userDrawn="1"/>
          </p:nvSpPr>
          <p:spPr bwMode="auto">
            <a:xfrm>
              <a:off x="2606208" y="9525"/>
              <a:ext cx="2381250" cy="2516188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0" y="1585"/>
                </a:cxn>
                <a:cxn ang="0">
                  <a:pos x="833" y="1585"/>
                </a:cxn>
                <a:cxn ang="0">
                  <a:pos x="1500" y="0"/>
                </a:cxn>
                <a:cxn ang="0">
                  <a:pos x="667" y="0"/>
                </a:cxn>
              </a:cxnLst>
              <a:rect l="0" t="0" r="r" b="b"/>
              <a:pathLst>
                <a:path w="1500" h="1585">
                  <a:moveTo>
                    <a:pt x="667" y="0"/>
                  </a:moveTo>
                  <a:lnTo>
                    <a:pt x="0" y="1585"/>
                  </a:lnTo>
                  <a:lnTo>
                    <a:pt x="833" y="1585"/>
                  </a:lnTo>
                  <a:lnTo>
                    <a:pt x="150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9582799" y="310690"/>
            <a:ext cx="2263838" cy="386336"/>
            <a:chOff x="7740649" y="378000"/>
            <a:chExt cx="1839368" cy="386336"/>
          </a:xfrm>
        </p:grpSpPr>
        <p:pic>
          <p:nvPicPr>
            <p:cNvPr id="60" name="Picture 3" descr="O:\Logo_Library\N\NOMURA\A4\NOMURA_A4_CMYK_WHITE.e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9877" y="378000"/>
              <a:ext cx="1260140" cy="216024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 userDrawn="1"/>
          </p:nvSpPr>
          <p:spPr bwMode="white">
            <a:xfrm>
              <a:off x="7740649" y="625837"/>
              <a:ext cx="18091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bg1"/>
                  </a:solidFill>
                </a:rPr>
                <a:t>Connecting</a:t>
              </a:r>
              <a:r>
                <a:rPr lang="en-GB" sz="900" i="1" baseline="0" dirty="0">
                  <a:solidFill>
                    <a:schemeClr val="bg1"/>
                  </a:solidFill>
                </a:rPr>
                <a:t> Markets East &amp; West</a:t>
              </a:r>
              <a:endParaRPr lang="en-GB" sz="9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27877" y="1900799"/>
            <a:ext cx="11520000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327877" y="4324854"/>
            <a:ext cx="3720686" cy="2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8134893" y="4324854"/>
            <a:ext cx="3720686" cy="2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4233600" y="4324854"/>
            <a:ext cx="3720686" cy="2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327877" y="4116348"/>
            <a:ext cx="372068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234900" y="4116348"/>
            <a:ext cx="372068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8134893" y="4116348"/>
            <a:ext cx="372068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327877" y="1899072"/>
            <a:ext cx="3721846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8134892" y="1899072"/>
            <a:ext cx="3721846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4233600" y="1899072"/>
            <a:ext cx="3721846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327877" y="1684800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234900" y="1684800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8134892" y="1684800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27877" y="4351554"/>
            <a:ext cx="11520000" cy="20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4134822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327877" y="4624482"/>
            <a:ext cx="5671385" cy="18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6174463" y="4624482"/>
            <a:ext cx="5671385" cy="18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327877" y="2204864"/>
            <a:ext cx="5671385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6174463" y="2204864"/>
            <a:ext cx="5671385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8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327877" y="4091964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327877" y="198886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6176492" y="1988864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327877" y="4406522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6176492" y="4406522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327877" y="2187104"/>
            <a:ext cx="372184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8134892" y="2187104"/>
            <a:ext cx="372184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4233600" y="2187104"/>
            <a:ext cx="372184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327877" y="197859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234900" y="197859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8134892" y="1978598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327877" y="4653336"/>
            <a:ext cx="3721846" cy="17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8134892" y="4653336"/>
            <a:ext cx="3721846" cy="17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4233600" y="4653336"/>
            <a:ext cx="3721846" cy="17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50" hasCustomPrompt="1"/>
          </p:nvPr>
        </p:nvSpPr>
        <p:spPr>
          <a:xfrm>
            <a:off x="327877" y="4150300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 hasCustomPrompt="1"/>
          </p:nvPr>
        </p:nvSpPr>
        <p:spPr>
          <a:xfrm>
            <a:off x="327877" y="4444830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 hasCustomPrompt="1"/>
          </p:nvPr>
        </p:nvSpPr>
        <p:spPr>
          <a:xfrm>
            <a:off x="4234900" y="4444830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8134892" y="4444830"/>
            <a:ext cx="372184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327877" y="2185814"/>
            <a:ext cx="27470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3268062" y="2185814"/>
            <a:ext cx="27470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6192369" y="2185814"/>
            <a:ext cx="27470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9116677" y="2185814"/>
            <a:ext cx="27470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327877" y="1979954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3268062" y="1979954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6190292" y="1979954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9109662" y="1979954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 hasCustomPrompt="1"/>
          </p:nvPr>
        </p:nvSpPr>
        <p:spPr>
          <a:xfrm>
            <a:off x="327877" y="4578818"/>
            <a:ext cx="2747077" cy="18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62" hasCustomPrompt="1"/>
          </p:nvPr>
        </p:nvSpPr>
        <p:spPr>
          <a:xfrm>
            <a:off x="3268062" y="4578818"/>
            <a:ext cx="2747077" cy="18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63" hasCustomPrompt="1"/>
          </p:nvPr>
        </p:nvSpPr>
        <p:spPr>
          <a:xfrm>
            <a:off x="6192369" y="4578818"/>
            <a:ext cx="2747077" cy="18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64" hasCustomPrompt="1"/>
          </p:nvPr>
        </p:nvSpPr>
        <p:spPr>
          <a:xfrm>
            <a:off x="9109662" y="4578818"/>
            <a:ext cx="2747077" cy="18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65" hasCustomPrompt="1"/>
          </p:nvPr>
        </p:nvSpPr>
        <p:spPr>
          <a:xfrm>
            <a:off x="327877" y="4077072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 hasCustomPrompt="1"/>
          </p:nvPr>
        </p:nvSpPr>
        <p:spPr>
          <a:xfrm>
            <a:off x="327877" y="437295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 hasCustomPrompt="1"/>
          </p:nvPr>
        </p:nvSpPr>
        <p:spPr>
          <a:xfrm>
            <a:off x="3268062" y="437295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 hasCustomPrompt="1"/>
          </p:nvPr>
        </p:nvSpPr>
        <p:spPr>
          <a:xfrm>
            <a:off x="6190292" y="437295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 hasCustomPrompt="1"/>
          </p:nvPr>
        </p:nvSpPr>
        <p:spPr>
          <a:xfrm>
            <a:off x="9109662" y="4372958"/>
            <a:ext cx="274707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mura Standard Full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" y="-11256"/>
            <a:ext cx="12191932" cy="6889411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27877" y="2880000"/>
            <a:ext cx="8861538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300" baseline="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27878" y="6330192"/>
            <a:ext cx="4874388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4" name="Text Box 11"/>
          <p:cNvSpPr txBox="1">
            <a:spLocks noChangeArrowheads="1"/>
          </p:cNvSpPr>
          <p:nvPr userDrawn="1"/>
        </p:nvSpPr>
        <p:spPr bwMode="ltGray">
          <a:xfrm>
            <a:off x="11303676" y="6577301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© Nomura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218664" y="-20728"/>
            <a:ext cx="8973404" cy="2526059"/>
            <a:chOff x="2413997" y="-15546"/>
            <a:chExt cx="6730053" cy="1894544"/>
          </a:xfrm>
        </p:grpSpPr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5192082" y="-8440"/>
              <a:ext cx="3951968" cy="1887438"/>
            </a:xfrm>
            <a:custGeom>
              <a:avLst/>
              <a:gdLst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000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328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4277"/>
                <a:gd name="connsiteY0" fmla="*/ 3129 h 10000"/>
                <a:gd name="connsiteX1" fmla="*/ 1340 w 14277"/>
                <a:gd name="connsiteY1" fmla="*/ 10000 h 10000"/>
                <a:gd name="connsiteX2" fmla="*/ 14277 w 14277"/>
                <a:gd name="connsiteY2" fmla="*/ 10000 h 10000"/>
                <a:gd name="connsiteX3" fmla="*/ 10328 w 14277"/>
                <a:gd name="connsiteY3" fmla="*/ 0 h 10000"/>
                <a:gd name="connsiteX4" fmla="*/ 594 w 14277"/>
                <a:gd name="connsiteY4" fmla="*/ 0 h 10000"/>
                <a:gd name="connsiteX5" fmla="*/ 0 w 14277"/>
                <a:gd name="connsiteY5" fmla="*/ 3129 h 10000"/>
                <a:gd name="connsiteX0" fmla="*/ 0 w 14277"/>
                <a:gd name="connsiteY0" fmla="*/ 3179 h 10050"/>
                <a:gd name="connsiteX1" fmla="*/ 1340 w 14277"/>
                <a:gd name="connsiteY1" fmla="*/ 10050 h 10050"/>
                <a:gd name="connsiteX2" fmla="*/ 14277 w 14277"/>
                <a:gd name="connsiteY2" fmla="*/ 10050 h 10050"/>
                <a:gd name="connsiteX3" fmla="*/ 14277 w 14277"/>
                <a:gd name="connsiteY3" fmla="*/ 0 h 10050"/>
                <a:gd name="connsiteX4" fmla="*/ 594 w 14277"/>
                <a:gd name="connsiteY4" fmla="*/ 50 h 10050"/>
                <a:gd name="connsiteX5" fmla="*/ 0 w 14277"/>
                <a:gd name="connsiteY5" fmla="*/ 3179 h 10050"/>
                <a:gd name="connsiteX0" fmla="*/ 0 w 14277"/>
                <a:gd name="connsiteY0" fmla="*/ 3179 h 10106"/>
                <a:gd name="connsiteX1" fmla="*/ 1340 w 14277"/>
                <a:gd name="connsiteY1" fmla="*/ 10050 h 10106"/>
                <a:gd name="connsiteX2" fmla="*/ 9260 w 14277"/>
                <a:gd name="connsiteY2" fmla="*/ 10106 h 10106"/>
                <a:gd name="connsiteX3" fmla="*/ 14277 w 14277"/>
                <a:gd name="connsiteY3" fmla="*/ 0 h 10106"/>
                <a:gd name="connsiteX4" fmla="*/ 594 w 14277"/>
                <a:gd name="connsiteY4" fmla="*/ 50 h 10106"/>
                <a:gd name="connsiteX5" fmla="*/ 0 w 14277"/>
                <a:gd name="connsiteY5" fmla="*/ 3179 h 10106"/>
                <a:gd name="connsiteX0" fmla="*/ 0 w 9260"/>
                <a:gd name="connsiteY0" fmla="*/ 3129 h 10056"/>
                <a:gd name="connsiteX1" fmla="*/ 1340 w 9260"/>
                <a:gd name="connsiteY1" fmla="*/ 10000 h 10056"/>
                <a:gd name="connsiteX2" fmla="*/ 9260 w 9260"/>
                <a:gd name="connsiteY2" fmla="*/ 10056 h 10056"/>
                <a:gd name="connsiteX3" fmla="*/ 9260 w 9260"/>
                <a:gd name="connsiteY3" fmla="*/ 45 h 10056"/>
                <a:gd name="connsiteX4" fmla="*/ 594 w 9260"/>
                <a:gd name="connsiteY4" fmla="*/ 0 h 10056"/>
                <a:gd name="connsiteX5" fmla="*/ 0 w 9260"/>
                <a:gd name="connsiteY5" fmla="*/ 3129 h 1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0" h="10056">
                  <a:moveTo>
                    <a:pt x="0" y="3129"/>
                  </a:moveTo>
                  <a:lnTo>
                    <a:pt x="1340" y="10000"/>
                  </a:lnTo>
                  <a:lnTo>
                    <a:pt x="9260" y="10056"/>
                  </a:lnTo>
                  <a:lnTo>
                    <a:pt x="9260" y="45"/>
                  </a:lnTo>
                  <a:lnTo>
                    <a:pt x="594" y="0"/>
                  </a:lnTo>
                  <a:lnTo>
                    <a:pt x="0" y="3129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2430576" y="-15546"/>
              <a:ext cx="1767981" cy="1872190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663" y="0"/>
                </a:cxn>
                <a:cxn ang="0">
                  <a:pos x="0" y="1581"/>
                </a:cxn>
                <a:cxn ang="0">
                  <a:pos x="832" y="1581"/>
                </a:cxn>
                <a:cxn ang="0">
                  <a:pos x="1493" y="0"/>
                </a:cxn>
              </a:cxnLst>
              <a:rect l="0" t="0" r="r" b="b"/>
              <a:pathLst>
                <a:path w="1493" h="1581">
                  <a:moveTo>
                    <a:pt x="1493" y="0"/>
                  </a:moveTo>
                  <a:lnTo>
                    <a:pt x="663" y="0"/>
                  </a:lnTo>
                  <a:lnTo>
                    <a:pt x="0" y="1581"/>
                  </a:lnTo>
                  <a:lnTo>
                    <a:pt x="832" y="1581"/>
                  </a:lnTo>
                  <a:lnTo>
                    <a:pt x="149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4807224" y="866669"/>
              <a:ext cx="718797" cy="1001817"/>
            </a:xfrm>
            <a:custGeom>
              <a:avLst/>
              <a:gdLst/>
              <a:ahLst/>
              <a:cxnLst>
                <a:cxn ang="0">
                  <a:pos x="135" y="846"/>
                </a:cxn>
                <a:cxn ang="0">
                  <a:pos x="607" y="846"/>
                </a:cxn>
                <a:cxn ang="0">
                  <a:pos x="230" y="0"/>
                </a:cxn>
                <a:cxn ang="0">
                  <a:pos x="0" y="532"/>
                </a:cxn>
                <a:cxn ang="0">
                  <a:pos x="135" y="846"/>
                </a:cxn>
              </a:cxnLst>
              <a:rect l="0" t="0" r="r" b="b"/>
              <a:pathLst>
                <a:path w="607" h="846">
                  <a:moveTo>
                    <a:pt x="135" y="846"/>
                  </a:moveTo>
                  <a:lnTo>
                    <a:pt x="607" y="846"/>
                  </a:lnTo>
                  <a:lnTo>
                    <a:pt x="230" y="0"/>
                  </a:lnTo>
                  <a:lnTo>
                    <a:pt x="0" y="532"/>
                  </a:lnTo>
                  <a:lnTo>
                    <a:pt x="135" y="846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897774" y="610886"/>
              <a:ext cx="926028" cy="1257600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647" y="1062"/>
                </a:cxn>
                <a:cxn ang="0">
                  <a:pos x="782" y="748"/>
                </a:cxn>
                <a:cxn ang="0">
                  <a:pos x="459" y="0"/>
                </a:cxn>
                <a:cxn ang="0">
                  <a:pos x="0" y="1062"/>
                </a:cxn>
              </a:cxnLst>
              <a:rect l="0" t="0" r="r" b="b"/>
              <a:pathLst>
                <a:path w="782" h="1062">
                  <a:moveTo>
                    <a:pt x="0" y="1062"/>
                  </a:moveTo>
                  <a:lnTo>
                    <a:pt x="647" y="1062"/>
                  </a:lnTo>
                  <a:lnTo>
                    <a:pt x="782" y="748"/>
                  </a:lnTo>
                  <a:lnTo>
                    <a:pt x="459" y="0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4694727" y="-8441"/>
              <a:ext cx="511566" cy="875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7" y="739"/>
                </a:cxn>
                <a:cxn ang="0">
                  <a:pos x="432" y="496"/>
                </a:cxn>
                <a:cxn ang="0">
                  <a:pos x="210" y="0"/>
                </a:cxn>
                <a:cxn ang="0">
                  <a:pos x="0" y="0"/>
                </a:cxn>
              </a:cxnLst>
              <a:rect l="0" t="0" r="r" b="b"/>
              <a:pathLst>
                <a:path w="432" h="739">
                  <a:moveTo>
                    <a:pt x="0" y="0"/>
                  </a:moveTo>
                  <a:lnTo>
                    <a:pt x="0" y="0"/>
                  </a:lnTo>
                  <a:lnTo>
                    <a:pt x="327" y="739"/>
                  </a:lnTo>
                  <a:lnTo>
                    <a:pt x="432" y="496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936300" y="-8441"/>
              <a:ext cx="516302" cy="587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496"/>
                </a:cxn>
                <a:cxn ang="0">
                  <a:pos x="436" y="0"/>
                </a:cxn>
                <a:cxn ang="0">
                  <a:pos x="0" y="0"/>
                </a:cxn>
              </a:cxnLst>
              <a:rect l="0" t="0" r="r" b="b"/>
              <a:pathLst>
                <a:path w="436" h="496">
                  <a:moveTo>
                    <a:pt x="0" y="0"/>
                  </a:moveTo>
                  <a:lnTo>
                    <a:pt x="222" y="496"/>
                  </a:lnTo>
                  <a:lnTo>
                    <a:pt x="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434207" y="-8441"/>
              <a:ext cx="654852" cy="1505094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323" y="1271"/>
                </a:cxn>
                <a:cxn ang="0">
                  <a:pos x="553" y="739"/>
                </a:cxn>
                <a:cxn ang="0">
                  <a:pos x="226" y="0"/>
                </a:cxn>
                <a:cxn ang="0">
                  <a:pos x="0" y="523"/>
                </a:cxn>
              </a:cxnLst>
              <a:rect l="0" t="0" r="r" b="b"/>
              <a:pathLst>
                <a:path w="553" h="1271">
                  <a:moveTo>
                    <a:pt x="0" y="523"/>
                  </a:moveTo>
                  <a:lnTo>
                    <a:pt x="323" y="1271"/>
                  </a:lnTo>
                  <a:lnTo>
                    <a:pt x="553" y="739"/>
                  </a:lnTo>
                  <a:lnTo>
                    <a:pt x="226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4173688" y="-8441"/>
              <a:ext cx="535249" cy="619327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0" y="0"/>
                </a:cxn>
                <a:cxn ang="0">
                  <a:pos x="226" y="523"/>
                </a:cxn>
                <a:cxn ang="0">
                  <a:pos x="447" y="7"/>
                </a:cxn>
                <a:cxn ang="0">
                  <a:pos x="452" y="0"/>
                </a:cxn>
              </a:cxnLst>
              <a:rect l="0" t="0" r="r" b="b"/>
              <a:pathLst>
                <a:path w="452" h="523">
                  <a:moveTo>
                    <a:pt x="452" y="0"/>
                  </a:moveTo>
                  <a:lnTo>
                    <a:pt x="452" y="0"/>
                  </a:lnTo>
                  <a:lnTo>
                    <a:pt x="0" y="0"/>
                  </a:lnTo>
                  <a:lnTo>
                    <a:pt x="226" y="523"/>
                  </a:lnTo>
                  <a:lnTo>
                    <a:pt x="447" y="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217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3393314" y="-8441"/>
              <a:ext cx="1055104" cy="1876927"/>
            </a:xfrm>
            <a:custGeom>
              <a:avLst/>
              <a:gdLst/>
              <a:ahLst/>
              <a:cxnLst>
                <a:cxn ang="0">
                  <a:pos x="667" y="7"/>
                </a:cxn>
                <a:cxn ang="0">
                  <a:pos x="665" y="0"/>
                </a:cxn>
                <a:cxn ang="0">
                  <a:pos x="0" y="1585"/>
                </a:cxn>
                <a:cxn ang="0">
                  <a:pos x="432" y="1585"/>
                </a:cxn>
                <a:cxn ang="0">
                  <a:pos x="891" y="523"/>
                </a:cxn>
                <a:cxn ang="0">
                  <a:pos x="667" y="7"/>
                </a:cxn>
              </a:cxnLst>
              <a:rect l="0" t="0" r="r" b="b"/>
              <a:pathLst>
                <a:path w="891" h="1585">
                  <a:moveTo>
                    <a:pt x="667" y="7"/>
                  </a:moveTo>
                  <a:lnTo>
                    <a:pt x="665" y="0"/>
                  </a:lnTo>
                  <a:lnTo>
                    <a:pt x="0" y="1585"/>
                  </a:lnTo>
                  <a:lnTo>
                    <a:pt x="432" y="1585"/>
                  </a:lnTo>
                  <a:lnTo>
                    <a:pt x="891" y="523"/>
                  </a:lnTo>
                  <a:lnTo>
                    <a:pt x="667" y="7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2413997" y="-8441"/>
              <a:ext cx="1776269" cy="1876927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0" y="1585"/>
                </a:cxn>
                <a:cxn ang="0">
                  <a:pos x="833" y="1585"/>
                </a:cxn>
                <a:cxn ang="0">
                  <a:pos x="1500" y="0"/>
                </a:cxn>
                <a:cxn ang="0">
                  <a:pos x="667" y="0"/>
                </a:cxn>
              </a:cxnLst>
              <a:rect l="0" t="0" r="r" b="b"/>
              <a:pathLst>
                <a:path w="1500" h="1585">
                  <a:moveTo>
                    <a:pt x="667" y="0"/>
                  </a:moveTo>
                  <a:lnTo>
                    <a:pt x="0" y="1585"/>
                  </a:lnTo>
                  <a:lnTo>
                    <a:pt x="833" y="1585"/>
                  </a:lnTo>
                  <a:lnTo>
                    <a:pt x="150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9375134" y="307564"/>
            <a:ext cx="2459356" cy="374141"/>
            <a:chOff x="7275810" y="230672"/>
            <a:chExt cx="1600054" cy="280606"/>
          </a:xfrm>
        </p:grpSpPr>
        <p:sp>
          <p:nvSpPr>
            <p:cNvPr id="26" name="TextBox 25"/>
            <p:cNvSpPr txBox="1"/>
            <p:nvPr userDrawn="1"/>
          </p:nvSpPr>
          <p:spPr bwMode="white">
            <a:xfrm>
              <a:off x="7275810" y="418945"/>
              <a:ext cx="157775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i="1" dirty="0">
                  <a:solidFill>
                    <a:schemeClr val="bg1"/>
                  </a:solidFill>
                </a:rPr>
                <a:t>Connecting</a:t>
              </a:r>
              <a:r>
                <a:rPr lang="en-GB" sz="800" i="1" baseline="0" dirty="0">
                  <a:solidFill>
                    <a:schemeClr val="bg1"/>
                  </a:solidFill>
                </a:rPr>
                <a:t> Markets East &amp; West</a:t>
              </a:r>
              <a:endParaRPr lang="en-GB" sz="800" i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" descr="O:\Logo_Library\N\NOMURA\A4\NOMURA_A4_CMYK_WHITE.emf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064" y="230672"/>
              <a:ext cx="946800" cy="169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30725596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omura Standard Full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Europe\Data\Creative_Media\02001-03000\02154 Landor Project\PowerPoint Template\Assets\200339868_PP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695" cy="6858000"/>
          </a:xfrm>
          <a:prstGeom prst="rect">
            <a:avLst/>
          </a:prstGeom>
          <a:noFill/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7877" y="3888000"/>
            <a:ext cx="8861538" cy="5076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your subtitle here</a:t>
            </a:r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27877" y="2880000"/>
            <a:ext cx="8861538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27877" y="6453337"/>
            <a:ext cx="4874388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8817804" y="4869161"/>
            <a:ext cx="3013258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GB" dirty="0"/>
              <a:t>Client logo here</a:t>
            </a:r>
          </a:p>
        </p:txBody>
      </p:sp>
      <p:sp>
        <p:nvSpPr>
          <p:cNvPr id="21" name="Text Box 11"/>
          <p:cNvSpPr txBox="1">
            <a:spLocks noChangeArrowheads="1"/>
          </p:cNvSpPr>
          <p:nvPr userDrawn="1"/>
        </p:nvSpPr>
        <p:spPr bwMode="ltGray">
          <a:xfrm>
            <a:off x="9593271" y="6314838"/>
            <a:ext cx="223779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STRICTLY PRIVATE AND CONFIDENTIAL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327877" y="4869160"/>
            <a:ext cx="4874388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Business Division</a:t>
            </a:r>
            <a:br>
              <a:rPr lang="en-US" dirty="0"/>
            </a:br>
            <a:r>
              <a:rPr lang="en-US" dirty="0"/>
              <a:t>Business Subdivision</a:t>
            </a:r>
            <a:br>
              <a:rPr lang="en-US" dirty="0"/>
            </a:br>
            <a:r>
              <a:rPr lang="en-US" dirty="0"/>
              <a:t>Region Label</a:t>
            </a:r>
            <a:endParaRPr lang="en-GB" dirty="0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327877" y="5821288"/>
            <a:ext cx="4874388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Author / Presenter name</a:t>
            </a:r>
            <a:br>
              <a:rPr lang="en-US" dirty="0"/>
            </a:br>
            <a:r>
              <a:rPr lang="en-US" dirty="0"/>
              <a:t>Author / Presenter name</a:t>
            </a:r>
            <a:endParaRPr lang="en-GB" dirty="0"/>
          </a:p>
        </p:txBody>
      </p:sp>
      <p:sp>
        <p:nvSpPr>
          <p:cNvPr id="24" name="Text Box 11"/>
          <p:cNvSpPr txBox="1">
            <a:spLocks noChangeArrowheads="1"/>
          </p:cNvSpPr>
          <p:nvPr userDrawn="1"/>
        </p:nvSpPr>
        <p:spPr bwMode="ltGray">
          <a:xfrm>
            <a:off x="11303675" y="6577300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ea typeface="ＭＳ Ｐゴシック" pitchFamily="50" charset="-128"/>
                <a:cs typeface="Arial" charset="0"/>
              </a:rPr>
              <a:t>© Nomura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3207641" y="-7200"/>
            <a:ext cx="8984055" cy="2525713"/>
            <a:chOff x="2606208" y="0"/>
            <a:chExt cx="7299545" cy="2525713"/>
          </a:xfrm>
        </p:grpSpPr>
        <p:sp>
          <p:nvSpPr>
            <p:cNvPr id="49" name="Freeform 19"/>
            <p:cNvSpPr>
              <a:spLocks/>
            </p:cNvSpPr>
            <p:nvPr userDrawn="1"/>
          </p:nvSpPr>
          <p:spPr bwMode="auto">
            <a:xfrm>
              <a:off x="2628433" y="0"/>
              <a:ext cx="2370138" cy="2509838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663" y="0"/>
                </a:cxn>
                <a:cxn ang="0">
                  <a:pos x="0" y="1581"/>
                </a:cxn>
                <a:cxn ang="0">
                  <a:pos x="832" y="1581"/>
                </a:cxn>
                <a:cxn ang="0">
                  <a:pos x="1493" y="0"/>
                </a:cxn>
              </a:cxnLst>
              <a:rect l="0" t="0" r="r" b="b"/>
              <a:pathLst>
                <a:path w="1493" h="1581">
                  <a:moveTo>
                    <a:pt x="1493" y="0"/>
                  </a:moveTo>
                  <a:lnTo>
                    <a:pt x="663" y="0"/>
                  </a:lnTo>
                  <a:lnTo>
                    <a:pt x="0" y="1581"/>
                  </a:lnTo>
                  <a:lnTo>
                    <a:pt x="832" y="1581"/>
                  </a:lnTo>
                  <a:lnTo>
                    <a:pt x="149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0" name="Freeform 24"/>
            <p:cNvSpPr>
              <a:spLocks/>
            </p:cNvSpPr>
            <p:nvPr userDrawn="1"/>
          </p:nvSpPr>
          <p:spPr bwMode="auto">
            <a:xfrm>
              <a:off x="6330482" y="9525"/>
              <a:ext cx="3575271" cy="2516188"/>
            </a:xfrm>
            <a:custGeom>
              <a:avLst/>
              <a:gdLst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000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328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6249 w 10328"/>
                <a:gd name="connsiteY3" fmla="*/ 13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6249"/>
                <a:gd name="connsiteY0" fmla="*/ 3129 h 10000"/>
                <a:gd name="connsiteX1" fmla="*/ 1340 w 6249"/>
                <a:gd name="connsiteY1" fmla="*/ 10000 h 10000"/>
                <a:gd name="connsiteX2" fmla="*/ 6249 w 6249"/>
                <a:gd name="connsiteY2" fmla="*/ 10000 h 10000"/>
                <a:gd name="connsiteX3" fmla="*/ 6249 w 6249"/>
                <a:gd name="connsiteY3" fmla="*/ 13 h 10000"/>
                <a:gd name="connsiteX4" fmla="*/ 594 w 6249"/>
                <a:gd name="connsiteY4" fmla="*/ 0 h 10000"/>
                <a:gd name="connsiteX5" fmla="*/ 0 w 6249"/>
                <a:gd name="connsiteY5" fmla="*/ 3129 h 10000"/>
                <a:gd name="connsiteX0" fmla="*/ 0 w 10000"/>
                <a:gd name="connsiteY0" fmla="*/ 3129 h 10000"/>
                <a:gd name="connsiteX1" fmla="*/ 2144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0 h 10000"/>
                <a:gd name="connsiteX4" fmla="*/ 951 w 10000"/>
                <a:gd name="connsiteY4" fmla="*/ 0 h 10000"/>
                <a:gd name="connsiteX5" fmla="*/ 0 w 10000"/>
                <a:gd name="connsiteY5" fmla="*/ 31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129"/>
                  </a:moveTo>
                  <a:lnTo>
                    <a:pt x="2144" y="10000"/>
                  </a:lnTo>
                  <a:lnTo>
                    <a:pt x="10000" y="10000"/>
                  </a:lnTo>
                  <a:lnTo>
                    <a:pt x="10000" y="0"/>
                  </a:lnTo>
                  <a:lnTo>
                    <a:pt x="951" y="0"/>
                  </a:lnTo>
                  <a:lnTo>
                    <a:pt x="0" y="3129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1" name="Freeform 25"/>
            <p:cNvSpPr>
              <a:spLocks/>
            </p:cNvSpPr>
            <p:nvPr userDrawn="1"/>
          </p:nvSpPr>
          <p:spPr bwMode="auto">
            <a:xfrm>
              <a:off x="5824071" y="1182688"/>
              <a:ext cx="963613" cy="1343025"/>
            </a:xfrm>
            <a:custGeom>
              <a:avLst/>
              <a:gdLst/>
              <a:ahLst/>
              <a:cxnLst>
                <a:cxn ang="0">
                  <a:pos x="135" y="846"/>
                </a:cxn>
                <a:cxn ang="0">
                  <a:pos x="607" y="846"/>
                </a:cxn>
                <a:cxn ang="0">
                  <a:pos x="230" y="0"/>
                </a:cxn>
                <a:cxn ang="0">
                  <a:pos x="0" y="532"/>
                </a:cxn>
                <a:cxn ang="0">
                  <a:pos x="135" y="846"/>
                </a:cxn>
              </a:cxnLst>
              <a:rect l="0" t="0" r="r" b="b"/>
              <a:pathLst>
                <a:path w="607" h="846">
                  <a:moveTo>
                    <a:pt x="135" y="846"/>
                  </a:moveTo>
                  <a:lnTo>
                    <a:pt x="607" y="846"/>
                  </a:lnTo>
                  <a:lnTo>
                    <a:pt x="230" y="0"/>
                  </a:lnTo>
                  <a:lnTo>
                    <a:pt x="0" y="532"/>
                  </a:lnTo>
                  <a:lnTo>
                    <a:pt x="135" y="846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4595346" y="839788"/>
              <a:ext cx="1241425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647" y="1062"/>
                </a:cxn>
                <a:cxn ang="0">
                  <a:pos x="782" y="748"/>
                </a:cxn>
                <a:cxn ang="0">
                  <a:pos x="459" y="0"/>
                </a:cxn>
                <a:cxn ang="0">
                  <a:pos x="0" y="1062"/>
                </a:cxn>
              </a:cxnLst>
              <a:rect l="0" t="0" r="r" b="b"/>
              <a:pathLst>
                <a:path w="782" h="1062">
                  <a:moveTo>
                    <a:pt x="0" y="1062"/>
                  </a:moveTo>
                  <a:lnTo>
                    <a:pt x="647" y="1062"/>
                  </a:lnTo>
                  <a:lnTo>
                    <a:pt x="782" y="748"/>
                  </a:lnTo>
                  <a:lnTo>
                    <a:pt x="459" y="0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5663733" y="9525"/>
              <a:ext cx="685800" cy="1173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7" y="739"/>
                </a:cxn>
                <a:cxn ang="0">
                  <a:pos x="432" y="496"/>
                </a:cxn>
                <a:cxn ang="0">
                  <a:pos x="210" y="0"/>
                </a:cxn>
                <a:cxn ang="0">
                  <a:pos x="0" y="0"/>
                </a:cxn>
              </a:cxnLst>
              <a:rect l="0" t="0" r="r" b="b"/>
              <a:pathLst>
                <a:path w="432" h="739">
                  <a:moveTo>
                    <a:pt x="0" y="0"/>
                  </a:moveTo>
                  <a:lnTo>
                    <a:pt x="0" y="0"/>
                  </a:lnTo>
                  <a:lnTo>
                    <a:pt x="327" y="739"/>
                  </a:lnTo>
                  <a:lnTo>
                    <a:pt x="432" y="496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5987583" y="9525"/>
              <a:ext cx="69215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496"/>
                </a:cxn>
                <a:cxn ang="0">
                  <a:pos x="436" y="0"/>
                </a:cxn>
                <a:cxn ang="0">
                  <a:pos x="0" y="0"/>
                </a:cxn>
              </a:cxnLst>
              <a:rect l="0" t="0" r="r" b="b"/>
              <a:pathLst>
                <a:path w="436" h="496">
                  <a:moveTo>
                    <a:pt x="0" y="0"/>
                  </a:moveTo>
                  <a:lnTo>
                    <a:pt x="222" y="496"/>
                  </a:lnTo>
                  <a:lnTo>
                    <a:pt x="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5314483" y="9525"/>
              <a:ext cx="877888" cy="2017713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323" y="1271"/>
                </a:cxn>
                <a:cxn ang="0">
                  <a:pos x="553" y="739"/>
                </a:cxn>
                <a:cxn ang="0">
                  <a:pos x="226" y="0"/>
                </a:cxn>
                <a:cxn ang="0">
                  <a:pos x="0" y="523"/>
                </a:cxn>
              </a:cxnLst>
              <a:rect l="0" t="0" r="r" b="b"/>
              <a:pathLst>
                <a:path w="553" h="1271">
                  <a:moveTo>
                    <a:pt x="0" y="523"/>
                  </a:moveTo>
                  <a:lnTo>
                    <a:pt x="323" y="1271"/>
                  </a:lnTo>
                  <a:lnTo>
                    <a:pt x="553" y="739"/>
                  </a:lnTo>
                  <a:lnTo>
                    <a:pt x="226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6" name="Freeform 30"/>
            <p:cNvSpPr>
              <a:spLocks/>
            </p:cNvSpPr>
            <p:nvPr userDrawn="1"/>
          </p:nvSpPr>
          <p:spPr bwMode="auto">
            <a:xfrm>
              <a:off x="4965233" y="9525"/>
              <a:ext cx="717550" cy="830263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0" y="0"/>
                </a:cxn>
                <a:cxn ang="0">
                  <a:pos x="226" y="523"/>
                </a:cxn>
                <a:cxn ang="0">
                  <a:pos x="447" y="7"/>
                </a:cxn>
                <a:cxn ang="0">
                  <a:pos x="452" y="0"/>
                </a:cxn>
              </a:cxnLst>
              <a:rect l="0" t="0" r="r" b="b"/>
              <a:pathLst>
                <a:path w="452" h="523">
                  <a:moveTo>
                    <a:pt x="452" y="0"/>
                  </a:moveTo>
                  <a:lnTo>
                    <a:pt x="452" y="0"/>
                  </a:lnTo>
                  <a:lnTo>
                    <a:pt x="0" y="0"/>
                  </a:lnTo>
                  <a:lnTo>
                    <a:pt x="226" y="523"/>
                  </a:lnTo>
                  <a:lnTo>
                    <a:pt x="447" y="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217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7" name="Freeform 31"/>
            <p:cNvSpPr>
              <a:spLocks/>
            </p:cNvSpPr>
            <p:nvPr userDrawn="1"/>
          </p:nvSpPr>
          <p:spPr bwMode="auto">
            <a:xfrm>
              <a:off x="3919071" y="9525"/>
              <a:ext cx="1414463" cy="2516188"/>
            </a:xfrm>
            <a:custGeom>
              <a:avLst/>
              <a:gdLst/>
              <a:ahLst/>
              <a:cxnLst>
                <a:cxn ang="0">
                  <a:pos x="667" y="7"/>
                </a:cxn>
                <a:cxn ang="0">
                  <a:pos x="665" y="0"/>
                </a:cxn>
                <a:cxn ang="0">
                  <a:pos x="0" y="1585"/>
                </a:cxn>
                <a:cxn ang="0">
                  <a:pos x="432" y="1585"/>
                </a:cxn>
                <a:cxn ang="0">
                  <a:pos x="891" y="523"/>
                </a:cxn>
                <a:cxn ang="0">
                  <a:pos x="667" y="7"/>
                </a:cxn>
              </a:cxnLst>
              <a:rect l="0" t="0" r="r" b="b"/>
              <a:pathLst>
                <a:path w="891" h="1585">
                  <a:moveTo>
                    <a:pt x="667" y="7"/>
                  </a:moveTo>
                  <a:lnTo>
                    <a:pt x="665" y="0"/>
                  </a:lnTo>
                  <a:lnTo>
                    <a:pt x="0" y="1585"/>
                  </a:lnTo>
                  <a:lnTo>
                    <a:pt x="432" y="1585"/>
                  </a:lnTo>
                  <a:lnTo>
                    <a:pt x="891" y="523"/>
                  </a:lnTo>
                  <a:lnTo>
                    <a:pt x="667" y="7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8" name="Freeform 32"/>
            <p:cNvSpPr>
              <a:spLocks/>
            </p:cNvSpPr>
            <p:nvPr userDrawn="1"/>
          </p:nvSpPr>
          <p:spPr bwMode="auto">
            <a:xfrm>
              <a:off x="2606208" y="9525"/>
              <a:ext cx="2381250" cy="2516188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0" y="1585"/>
                </a:cxn>
                <a:cxn ang="0">
                  <a:pos x="833" y="1585"/>
                </a:cxn>
                <a:cxn ang="0">
                  <a:pos x="1500" y="0"/>
                </a:cxn>
                <a:cxn ang="0">
                  <a:pos x="667" y="0"/>
                </a:cxn>
              </a:cxnLst>
              <a:rect l="0" t="0" r="r" b="b"/>
              <a:pathLst>
                <a:path w="1500" h="1585">
                  <a:moveTo>
                    <a:pt x="667" y="0"/>
                  </a:moveTo>
                  <a:lnTo>
                    <a:pt x="0" y="1585"/>
                  </a:lnTo>
                  <a:lnTo>
                    <a:pt x="833" y="1585"/>
                  </a:lnTo>
                  <a:lnTo>
                    <a:pt x="150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9582799" y="310690"/>
            <a:ext cx="2263838" cy="386336"/>
            <a:chOff x="7740649" y="378000"/>
            <a:chExt cx="1839368" cy="386336"/>
          </a:xfrm>
        </p:grpSpPr>
        <p:pic>
          <p:nvPicPr>
            <p:cNvPr id="60" name="Picture 3" descr="O:\Logo_Library\N\NOMURA\A4\NOMURA_A4_CMYK_WHITE.e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9877" y="378000"/>
              <a:ext cx="1260140" cy="216024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 userDrawn="1"/>
          </p:nvSpPr>
          <p:spPr bwMode="white">
            <a:xfrm>
              <a:off x="7740649" y="625837"/>
              <a:ext cx="18091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bg1"/>
                  </a:solidFill>
                </a:rPr>
                <a:t>Connecting</a:t>
              </a:r>
              <a:r>
                <a:rPr lang="en-GB" sz="900" i="1" baseline="0" dirty="0">
                  <a:solidFill>
                    <a:schemeClr val="bg1"/>
                  </a:solidFill>
                </a:rPr>
                <a:t> Markets East &amp; West</a:t>
              </a:r>
              <a:endParaRPr lang="en-GB" sz="9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53813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 userDrawn="1"/>
        </p:nvGrpSpPr>
        <p:grpSpPr>
          <a:xfrm>
            <a:off x="281352" y="-3600"/>
            <a:ext cx="11909908" cy="3555366"/>
            <a:chOff x="266700" y="0"/>
            <a:chExt cx="9647238" cy="3540126"/>
          </a:xfrm>
        </p:grpSpPr>
        <p:sp>
          <p:nvSpPr>
            <p:cNvPr id="1084" name="AutoShape 60"/>
            <p:cNvSpPr>
              <a:spLocks noChangeAspect="1" noChangeArrowheads="1" noTextEdit="1"/>
            </p:cNvSpPr>
            <p:nvPr userDrawn="1"/>
          </p:nvSpPr>
          <p:spPr bwMode="auto">
            <a:xfrm>
              <a:off x="266700" y="0"/>
              <a:ext cx="9647238" cy="354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86" name="Freeform 62"/>
            <p:cNvSpPr>
              <a:spLocks/>
            </p:cNvSpPr>
            <p:nvPr userDrawn="1"/>
          </p:nvSpPr>
          <p:spPr bwMode="auto">
            <a:xfrm>
              <a:off x="5572125" y="3175"/>
              <a:ext cx="4341813" cy="3536950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679" y="2228"/>
                </a:cxn>
                <a:cxn ang="0">
                  <a:pos x="2735" y="2228"/>
                </a:cxn>
                <a:cxn ang="0">
                  <a:pos x="2735" y="0"/>
                </a:cxn>
                <a:cxn ang="0">
                  <a:pos x="306" y="0"/>
                </a:cxn>
                <a:cxn ang="0">
                  <a:pos x="0" y="704"/>
                </a:cxn>
              </a:cxnLst>
              <a:rect l="0" t="0" r="r" b="b"/>
              <a:pathLst>
                <a:path w="2735" h="2228">
                  <a:moveTo>
                    <a:pt x="0" y="704"/>
                  </a:moveTo>
                  <a:lnTo>
                    <a:pt x="679" y="2228"/>
                  </a:lnTo>
                  <a:lnTo>
                    <a:pt x="2735" y="2228"/>
                  </a:lnTo>
                  <a:lnTo>
                    <a:pt x="2735" y="0"/>
                  </a:lnTo>
                  <a:lnTo>
                    <a:pt x="306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87" name="Freeform 63"/>
            <p:cNvSpPr>
              <a:spLocks/>
            </p:cNvSpPr>
            <p:nvPr userDrawn="1"/>
          </p:nvSpPr>
          <p:spPr bwMode="auto">
            <a:xfrm>
              <a:off x="5572125" y="3175"/>
              <a:ext cx="4341813" cy="3536950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679" y="2228"/>
                </a:cxn>
                <a:cxn ang="0">
                  <a:pos x="2735" y="2228"/>
                </a:cxn>
                <a:cxn ang="0">
                  <a:pos x="2735" y="0"/>
                </a:cxn>
                <a:cxn ang="0">
                  <a:pos x="306" y="0"/>
                </a:cxn>
                <a:cxn ang="0">
                  <a:pos x="0" y="704"/>
                </a:cxn>
              </a:cxnLst>
              <a:rect l="0" t="0" r="r" b="b"/>
              <a:pathLst>
                <a:path w="2735" h="2228">
                  <a:moveTo>
                    <a:pt x="0" y="704"/>
                  </a:moveTo>
                  <a:lnTo>
                    <a:pt x="679" y="2228"/>
                  </a:lnTo>
                  <a:lnTo>
                    <a:pt x="2735" y="2228"/>
                  </a:lnTo>
                  <a:lnTo>
                    <a:pt x="2735" y="0"/>
                  </a:lnTo>
                  <a:lnTo>
                    <a:pt x="306" y="0"/>
                  </a:lnTo>
                  <a:lnTo>
                    <a:pt x="0" y="7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88" name="Freeform 64"/>
            <p:cNvSpPr>
              <a:spLocks/>
            </p:cNvSpPr>
            <p:nvPr userDrawn="1"/>
          </p:nvSpPr>
          <p:spPr bwMode="auto">
            <a:xfrm>
              <a:off x="4842828" y="1652588"/>
              <a:ext cx="1352550" cy="188753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749"/>
                </a:cxn>
                <a:cxn ang="0">
                  <a:pos x="190" y="1189"/>
                </a:cxn>
                <a:cxn ang="0">
                  <a:pos x="852" y="1189"/>
                </a:cxn>
                <a:cxn ang="0">
                  <a:pos x="325" y="0"/>
                </a:cxn>
              </a:cxnLst>
              <a:rect l="0" t="0" r="r" b="b"/>
              <a:pathLst>
                <a:path w="852" h="1189">
                  <a:moveTo>
                    <a:pt x="325" y="0"/>
                  </a:moveTo>
                  <a:lnTo>
                    <a:pt x="0" y="749"/>
                  </a:lnTo>
                  <a:lnTo>
                    <a:pt x="190" y="1189"/>
                  </a:lnTo>
                  <a:lnTo>
                    <a:pt x="852" y="118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89" name="Freeform 65"/>
            <p:cNvSpPr>
              <a:spLocks/>
            </p:cNvSpPr>
            <p:nvPr userDrawn="1"/>
          </p:nvSpPr>
          <p:spPr bwMode="auto">
            <a:xfrm>
              <a:off x="4827588" y="1652588"/>
              <a:ext cx="1352550" cy="188753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749"/>
                </a:cxn>
                <a:cxn ang="0">
                  <a:pos x="190" y="1189"/>
                </a:cxn>
                <a:cxn ang="0">
                  <a:pos x="852" y="1189"/>
                </a:cxn>
                <a:cxn ang="0">
                  <a:pos x="325" y="0"/>
                </a:cxn>
              </a:cxnLst>
              <a:rect l="0" t="0" r="r" b="b"/>
              <a:pathLst>
                <a:path w="852" h="1189">
                  <a:moveTo>
                    <a:pt x="325" y="0"/>
                  </a:moveTo>
                  <a:lnTo>
                    <a:pt x="0" y="749"/>
                  </a:lnTo>
                  <a:lnTo>
                    <a:pt x="190" y="1189"/>
                  </a:lnTo>
                  <a:lnTo>
                    <a:pt x="852" y="1189"/>
                  </a:lnTo>
                  <a:lnTo>
                    <a:pt x="3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0" name="Freeform 66"/>
            <p:cNvSpPr>
              <a:spLocks/>
            </p:cNvSpPr>
            <p:nvPr userDrawn="1"/>
          </p:nvSpPr>
          <p:spPr bwMode="auto">
            <a:xfrm>
              <a:off x="4626928" y="3175"/>
              <a:ext cx="960438" cy="1649413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461" y="1039"/>
                </a:cxn>
                <a:cxn ang="0">
                  <a:pos x="605" y="704"/>
                </a:cxn>
                <a:cxn ang="0">
                  <a:pos x="294" y="0"/>
                </a:cxn>
              </a:cxnLst>
              <a:rect l="0" t="0" r="r" b="b"/>
              <a:pathLst>
                <a:path w="605" h="1039">
                  <a:moveTo>
                    <a:pt x="294" y="0"/>
                  </a:moveTo>
                  <a:lnTo>
                    <a:pt x="0" y="0"/>
                  </a:lnTo>
                  <a:lnTo>
                    <a:pt x="461" y="1039"/>
                  </a:lnTo>
                  <a:lnTo>
                    <a:pt x="605" y="70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auto">
            <a:xfrm>
              <a:off x="4611688" y="3175"/>
              <a:ext cx="960438" cy="1649413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461" y="1039"/>
                </a:cxn>
                <a:cxn ang="0">
                  <a:pos x="605" y="704"/>
                </a:cxn>
                <a:cxn ang="0">
                  <a:pos x="294" y="0"/>
                </a:cxn>
              </a:cxnLst>
              <a:rect l="0" t="0" r="r" b="b"/>
              <a:pathLst>
                <a:path w="605" h="1039">
                  <a:moveTo>
                    <a:pt x="294" y="0"/>
                  </a:moveTo>
                  <a:lnTo>
                    <a:pt x="0" y="0"/>
                  </a:lnTo>
                  <a:lnTo>
                    <a:pt x="461" y="1039"/>
                  </a:lnTo>
                  <a:lnTo>
                    <a:pt x="605" y="704"/>
                  </a:lnTo>
                  <a:lnTo>
                    <a:pt x="29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2" name="Freeform 68"/>
            <p:cNvSpPr>
              <a:spLocks/>
            </p:cNvSpPr>
            <p:nvPr userDrawn="1"/>
          </p:nvSpPr>
          <p:spPr bwMode="auto">
            <a:xfrm>
              <a:off x="3116580" y="1171575"/>
              <a:ext cx="1741488" cy="2368550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0" y="1492"/>
                </a:cxn>
                <a:cxn ang="0">
                  <a:pos x="906" y="1492"/>
                </a:cxn>
                <a:cxn ang="0">
                  <a:pos x="1097" y="1052"/>
                </a:cxn>
                <a:cxn ang="0">
                  <a:pos x="644" y="0"/>
                </a:cxn>
              </a:cxnLst>
              <a:rect l="0" t="0" r="r" b="b"/>
              <a:pathLst>
                <a:path w="1097" h="1492">
                  <a:moveTo>
                    <a:pt x="644" y="0"/>
                  </a:moveTo>
                  <a:lnTo>
                    <a:pt x="0" y="1492"/>
                  </a:lnTo>
                  <a:lnTo>
                    <a:pt x="906" y="1492"/>
                  </a:lnTo>
                  <a:lnTo>
                    <a:pt x="1097" y="1052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3" name="Freeform 69"/>
            <p:cNvSpPr>
              <a:spLocks/>
            </p:cNvSpPr>
            <p:nvPr userDrawn="1"/>
          </p:nvSpPr>
          <p:spPr bwMode="auto">
            <a:xfrm>
              <a:off x="3086100" y="1171575"/>
              <a:ext cx="1741488" cy="2368550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0" y="1492"/>
                </a:cxn>
                <a:cxn ang="0">
                  <a:pos x="906" y="1492"/>
                </a:cxn>
                <a:cxn ang="0">
                  <a:pos x="1097" y="1052"/>
                </a:cxn>
                <a:cxn ang="0">
                  <a:pos x="644" y="0"/>
                </a:cxn>
              </a:cxnLst>
              <a:rect l="0" t="0" r="r" b="b"/>
              <a:pathLst>
                <a:path w="1097" h="1492">
                  <a:moveTo>
                    <a:pt x="644" y="0"/>
                  </a:moveTo>
                  <a:lnTo>
                    <a:pt x="0" y="1492"/>
                  </a:lnTo>
                  <a:lnTo>
                    <a:pt x="906" y="1492"/>
                  </a:lnTo>
                  <a:lnTo>
                    <a:pt x="1097" y="1052"/>
                  </a:lnTo>
                  <a:lnTo>
                    <a:pt x="6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auto">
            <a:xfrm>
              <a:off x="5078413" y="3175"/>
              <a:ext cx="979488" cy="1117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  <a:cxn ang="0">
                  <a:pos x="0" y="0"/>
                </a:cxn>
              </a:cxnLst>
              <a:rect l="0" t="0" r="r" b="b"/>
              <a:pathLst>
                <a:path w="617" h="704">
                  <a:moveTo>
                    <a:pt x="0" y="0"/>
                  </a:moveTo>
                  <a:lnTo>
                    <a:pt x="311" y="704"/>
                  </a:lnTo>
                  <a:lnTo>
                    <a:pt x="6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auto">
            <a:xfrm>
              <a:off x="5078413" y="3175"/>
              <a:ext cx="979488" cy="1117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  <a:cxn ang="0">
                  <a:pos x="0" y="0"/>
                </a:cxn>
              </a:cxnLst>
              <a:rect l="0" t="0" r="r" b="b"/>
              <a:pathLst>
                <a:path w="617" h="704">
                  <a:moveTo>
                    <a:pt x="0" y="0"/>
                  </a:moveTo>
                  <a:lnTo>
                    <a:pt x="311" y="704"/>
                  </a:lnTo>
                  <a:lnTo>
                    <a:pt x="61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auto">
            <a:xfrm>
              <a:off x="5086033" y="3175"/>
              <a:ext cx="979488" cy="1117600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</a:cxnLst>
              <a:rect l="0" t="0" r="r" b="b"/>
              <a:pathLst>
                <a:path w="617" h="704">
                  <a:moveTo>
                    <a:pt x="617" y="0"/>
                  </a:moveTo>
                  <a:lnTo>
                    <a:pt x="0" y="0"/>
                  </a:lnTo>
                  <a:lnTo>
                    <a:pt x="311" y="704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7" name="Freeform 73"/>
            <p:cNvSpPr>
              <a:spLocks/>
            </p:cNvSpPr>
            <p:nvPr userDrawn="1"/>
          </p:nvSpPr>
          <p:spPr bwMode="auto">
            <a:xfrm>
              <a:off x="5078413" y="3175"/>
              <a:ext cx="979488" cy="1117600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</a:cxnLst>
              <a:rect l="0" t="0" r="r" b="b"/>
              <a:pathLst>
                <a:path w="617" h="704">
                  <a:moveTo>
                    <a:pt x="617" y="0"/>
                  </a:moveTo>
                  <a:lnTo>
                    <a:pt x="0" y="0"/>
                  </a:lnTo>
                  <a:lnTo>
                    <a:pt x="311" y="704"/>
                  </a:lnTo>
                  <a:lnTo>
                    <a:pt x="6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8" name="Freeform 74"/>
            <p:cNvSpPr>
              <a:spLocks/>
            </p:cNvSpPr>
            <p:nvPr userDrawn="1"/>
          </p:nvSpPr>
          <p:spPr bwMode="auto">
            <a:xfrm>
              <a:off x="4131310" y="3175"/>
              <a:ext cx="1235075" cy="283845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736"/>
                </a:cxn>
                <a:cxn ang="0">
                  <a:pos x="453" y="1788"/>
                </a:cxn>
                <a:cxn ang="0">
                  <a:pos x="778" y="1039"/>
                </a:cxn>
                <a:cxn ang="0">
                  <a:pos x="317" y="0"/>
                </a:cxn>
              </a:cxnLst>
              <a:rect l="0" t="0" r="r" b="b"/>
              <a:pathLst>
                <a:path w="778" h="1788">
                  <a:moveTo>
                    <a:pt x="317" y="0"/>
                  </a:moveTo>
                  <a:lnTo>
                    <a:pt x="0" y="736"/>
                  </a:lnTo>
                  <a:lnTo>
                    <a:pt x="453" y="1788"/>
                  </a:lnTo>
                  <a:lnTo>
                    <a:pt x="778" y="103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99" name="Freeform 75"/>
            <p:cNvSpPr>
              <a:spLocks/>
            </p:cNvSpPr>
            <p:nvPr userDrawn="1"/>
          </p:nvSpPr>
          <p:spPr bwMode="auto">
            <a:xfrm>
              <a:off x="4108450" y="3175"/>
              <a:ext cx="1235075" cy="283845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736"/>
                </a:cxn>
                <a:cxn ang="0">
                  <a:pos x="453" y="1788"/>
                </a:cxn>
                <a:cxn ang="0">
                  <a:pos x="778" y="1039"/>
                </a:cxn>
                <a:cxn ang="0">
                  <a:pos x="317" y="0"/>
                </a:cxn>
              </a:cxnLst>
              <a:rect l="0" t="0" r="r" b="b"/>
              <a:pathLst>
                <a:path w="778" h="1788">
                  <a:moveTo>
                    <a:pt x="317" y="0"/>
                  </a:moveTo>
                  <a:lnTo>
                    <a:pt x="0" y="736"/>
                  </a:lnTo>
                  <a:lnTo>
                    <a:pt x="453" y="1788"/>
                  </a:lnTo>
                  <a:lnTo>
                    <a:pt x="778" y="1039"/>
                  </a:lnTo>
                  <a:lnTo>
                    <a:pt x="3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00" name="Freeform 76"/>
            <p:cNvSpPr>
              <a:spLocks/>
            </p:cNvSpPr>
            <p:nvPr userDrawn="1"/>
          </p:nvSpPr>
          <p:spPr bwMode="auto">
            <a:xfrm>
              <a:off x="3635693" y="3175"/>
              <a:ext cx="1006475" cy="116840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0" y="0"/>
                </a:cxn>
                <a:cxn ang="0">
                  <a:pos x="317" y="736"/>
                </a:cxn>
                <a:cxn ang="0">
                  <a:pos x="634" y="0"/>
                </a:cxn>
              </a:cxnLst>
              <a:rect l="0" t="0" r="r" b="b"/>
              <a:pathLst>
                <a:path w="634" h="736">
                  <a:moveTo>
                    <a:pt x="634" y="0"/>
                  </a:moveTo>
                  <a:lnTo>
                    <a:pt x="0" y="0"/>
                  </a:lnTo>
                  <a:lnTo>
                    <a:pt x="317" y="73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01" name="Freeform 77"/>
            <p:cNvSpPr>
              <a:spLocks/>
            </p:cNvSpPr>
            <p:nvPr userDrawn="1"/>
          </p:nvSpPr>
          <p:spPr bwMode="auto">
            <a:xfrm>
              <a:off x="3605213" y="3175"/>
              <a:ext cx="1006475" cy="116840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0" y="0"/>
                </a:cxn>
                <a:cxn ang="0">
                  <a:pos x="317" y="736"/>
                </a:cxn>
                <a:cxn ang="0">
                  <a:pos x="634" y="0"/>
                </a:cxn>
              </a:cxnLst>
              <a:rect l="0" t="0" r="r" b="b"/>
              <a:pathLst>
                <a:path w="634" h="736">
                  <a:moveTo>
                    <a:pt x="634" y="0"/>
                  </a:moveTo>
                  <a:lnTo>
                    <a:pt x="0" y="0"/>
                  </a:lnTo>
                  <a:lnTo>
                    <a:pt x="317" y="736"/>
                  </a:lnTo>
                  <a:lnTo>
                    <a:pt x="63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02" name="Freeform 78"/>
            <p:cNvSpPr>
              <a:spLocks/>
            </p:cNvSpPr>
            <p:nvPr userDrawn="1"/>
          </p:nvSpPr>
          <p:spPr bwMode="auto">
            <a:xfrm>
              <a:off x="2157413" y="3175"/>
              <a:ext cx="1989138" cy="3536950"/>
            </a:xfrm>
            <a:custGeom>
              <a:avLst/>
              <a:gdLst/>
              <a:ahLst/>
              <a:cxnLst>
                <a:cxn ang="0">
                  <a:pos x="936" y="0"/>
                </a:cxn>
                <a:cxn ang="0">
                  <a:pos x="936" y="0"/>
                </a:cxn>
                <a:cxn ang="0">
                  <a:pos x="0" y="2228"/>
                </a:cxn>
                <a:cxn ang="0">
                  <a:pos x="609" y="2228"/>
                </a:cxn>
                <a:cxn ang="0">
                  <a:pos x="1253" y="736"/>
                </a:cxn>
                <a:cxn ang="0">
                  <a:pos x="936" y="0"/>
                </a:cxn>
              </a:cxnLst>
              <a:rect l="0" t="0" r="r" b="b"/>
              <a:pathLst>
                <a:path w="1253" h="2228">
                  <a:moveTo>
                    <a:pt x="936" y="0"/>
                  </a:moveTo>
                  <a:lnTo>
                    <a:pt x="936" y="0"/>
                  </a:lnTo>
                  <a:lnTo>
                    <a:pt x="0" y="2228"/>
                  </a:lnTo>
                  <a:lnTo>
                    <a:pt x="609" y="2228"/>
                  </a:lnTo>
                  <a:lnTo>
                    <a:pt x="1253" y="73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03" name="Freeform 79"/>
            <p:cNvSpPr>
              <a:spLocks/>
            </p:cNvSpPr>
            <p:nvPr userDrawn="1"/>
          </p:nvSpPr>
          <p:spPr bwMode="auto">
            <a:xfrm>
              <a:off x="2119313" y="3175"/>
              <a:ext cx="1989138" cy="3536950"/>
            </a:xfrm>
            <a:custGeom>
              <a:avLst/>
              <a:gdLst/>
              <a:ahLst/>
              <a:cxnLst>
                <a:cxn ang="0">
                  <a:pos x="936" y="0"/>
                </a:cxn>
                <a:cxn ang="0">
                  <a:pos x="936" y="0"/>
                </a:cxn>
                <a:cxn ang="0">
                  <a:pos x="0" y="2228"/>
                </a:cxn>
                <a:cxn ang="0">
                  <a:pos x="609" y="2228"/>
                </a:cxn>
                <a:cxn ang="0">
                  <a:pos x="1253" y="736"/>
                </a:cxn>
                <a:cxn ang="0">
                  <a:pos x="936" y="0"/>
                </a:cxn>
              </a:cxnLst>
              <a:rect l="0" t="0" r="r" b="b"/>
              <a:pathLst>
                <a:path w="1253" h="2228">
                  <a:moveTo>
                    <a:pt x="936" y="0"/>
                  </a:moveTo>
                  <a:lnTo>
                    <a:pt x="936" y="0"/>
                  </a:lnTo>
                  <a:lnTo>
                    <a:pt x="0" y="2228"/>
                  </a:lnTo>
                  <a:lnTo>
                    <a:pt x="609" y="2228"/>
                  </a:lnTo>
                  <a:lnTo>
                    <a:pt x="1253" y="736"/>
                  </a:lnTo>
                  <a:lnTo>
                    <a:pt x="93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04" name="Freeform 80"/>
            <p:cNvSpPr>
              <a:spLocks/>
            </p:cNvSpPr>
            <p:nvPr userDrawn="1"/>
          </p:nvSpPr>
          <p:spPr bwMode="auto">
            <a:xfrm>
              <a:off x="312420" y="3175"/>
              <a:ext cx="3338513" cy="3536950"/>
            </a:xfrm>
            <a:custGeom>
              <a:avLst/>
              <a:gdLst/>
              <a:ahLst/>
              <a:cxnLst>
                <a:cxn ang="0">
                  <a:pos x="2103" y="0"/>
                </a:cxn>
                <a:cxn ang="0">
                  <a:pos x="940" y="0"/>
                </a:cxn>
                <a:cxn ang="0">
                  <a:pos x="0" y="2228"/>
                </a:cxn>
                <a:cxn ang="0">
                  <a:pos x="1167" y="2228"/>
                </a:cxn>
                <a:cxn ang="0">
                  <a:pos x="2103" y="0"/>
                </a:cxn>
              </a:cxnLst>
              <a:rect l="0" t="0" r="r" b="b"/>
              <a:pathLst>
                <a:path w="2103" h="2228">
                  <a:moveTo>
                    <a:pt x="2103" y="0"/>
                  </a:moveTo>
                  <a:lnTo>
                    <a:pt x="940" y="0"/>
                  </a:lnTo>
                  <a:lnTo>
                    <a:pt x="0" y="2228"/>
                  </a:lnTo>
                  <a:lnTo>
                    <a:pt x="1167" y="2228"/>
                  </a:lnTo>
                  <a:lnTo>
                    <a:pt x="2103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05" name="Freeform 81"/>
            <p:cNvSpPr>
              <a:spLocks/>
            </p:cNvSpPr>
            <p:nvPr userDrawn="1"/>
          </p:nvSpPr>
          <p:spPr bwMode="auto">
            <a:xfrm>
              <a:off x="266700" y="3175"/>
              <a:ext cx="3338513" cy="3536950"/>
            </a:xfrm>
            <a:custGeom>
              <a:avLst/>
              <a:gdLst/>
              <a:ahLst/>
              <a:cxnLst>
                <a:cxn ang="0">
                  <a:pos x="2103" y="0"/>
                </a:cxn>
                <a:cxn ang="0">
                  <a:pos x="940" y="0"/>
                </a:cxn>
                <a:cxn ang="0">
                  <a:pos x="0" y="2228"/>
                </a:cxn>
                <a:cxn ang="0">
                  <a:pos x="1167" y="2228"/>
                </a:cxn>
                <a:cxn ang="0">
                  <a:pos x="2103" y="0"/>
                </a:cxn>
              </a:cxnLst>
              <a:rect l="0" t="0" r="r" b="b"/>
              <a:pathLst>
                <a:path w="2103" h="2228">
                  <a:moveTo>
                    <a:pt x="2103" y="0"/>
                  </a:moveTo>
                  <a:lnTo>
                    <a:pt x="940" y="0"/>
                  </a:lnTo>
                  <a:lnTo>
                    <a:pt x="0" y="2228"/>
                  </a:lnTo>
                  <a:lnTo>
                    <a:pt x="1167" y="2228"/>
                  </a:lnTo>
                  <a:lnTo>
                    <a:pt x="210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7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7877" y="3600000"/>
            <a:ext cx="9626601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6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327877" y="4608000"/>
            <a:ext cx="9626601" cy="5076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1000"/>
              </a:spcBef>
              <a:spcAft>
                <a:spcPts val="1000"/>
              </a:spcAft>
              <a:buClr>
                <a:srgbClr val="CC3300"/>
              </a:buClr>
            </a:pPr>
            <a:r>
              <a:rPr lang="en-US" dirty="0"/>
              <a:t>Enter your subtitle here</a:t>
            </a:r>
            <a:endParaRPr lang="en-GB" dirty="0"/>
          </a:p>
        </p:txBody>
      </p:sp>
      <p:pic>
        <p:nvPicPr>
          <p:cNvPr id="41" name="Picture 40" descr="NOMURA_A4_PMS_1797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10284067" y="306905"/>
            <a:ext cx="1550769" cy="2228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Nomura Standard Full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" y="-11256"/>
            <a:ext cx="12191932" cy="6889411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27877" y="2880000"/>
            <a:ext cx="8861538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300" baseline="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27878" y="6330192"/>
            <a:ext cx="4874388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4" name="Text Box 11"/>
          <p:cNvSpPr txBox="1">
            <a:spLocks noChangeArrowheads="1"/>
          </p:cNvSpPr>
          <p:nvPr userDrawn="1"/>
        </p:nvSpPr>
        <p:spPr bwMode="ltGray">
          <a:xfrm>
            <a:off x="11303676" y="6577301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kumimoji="0" lang="en-GB" altLang="ja-JP" sz="900" baseline="0" dirty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© Nomura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218664" y="-20728"/>
            <a:ext cx="8973404" cy="2526059"/>
            <a:chOff x="2413997" y="-15546"/>
            <a:chExt cx="6730053" cy="1894544"/>
          </a:xfrm>
        </p:grpSpPr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5192082" y="-8440"/>
              <a:ext cx="3951968" cy="1887438"/>
            </a:xfrm>
            <a:custGeom>
              <a:avLst/>
              <a:gdLst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000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437"/>
                <a:gd name="connsiteY0" fmla="*/ 3129 h 10000"/>
                <a:gd name="connsiteX1" fmla="*/ 1340 w 10437"/>
                <a:gd name="connsiteY1" fmla="*/ 10000 h 10000"/>
                <a:gd name="connsiteX2" fmla="*/ 10328 w 10437"/>
                <a:gd name="connsiteY2" fmla="*/ 10000 h 10000"/>
                <a:gd name="connsiteX3" fmla="*/ 10328 w 10437"/>
                <a:gd name="connsiteY3" fmla="*/ 0 h 10000"/>
                <a:gd name="connsiteX4" fmla="*/ 594 w 10437"/>
                <a:gd name="connsiteY4" fmla="*/ 0 h 10000"/>
                <a:gd name="connsiteX5" fmla="*/ 0 w 10437"/>
                <a:gd name="connsiteY5" fmla="*/ 3129 h 10000"/>
                <a:gd name="connsiteX0" fmla="*/ 0 w 10328"/>
                <a:gd name="connsiteY0" fmla="*/ 3129 h 10000"/>
                <a:gd name="connsiteX1" fmla="*/ 1340 w 10328"/>
                <a:gd name="connsiteY1" fmla="*/ 10000 h 10000"/>
                <a:gd name="connsiteX2" fmla="*/ 10328 w 10328"/>
                <a:gd name="connsiteY2" fmla="*/ 10000 h 10000"/>
                <a:gd name="connsiteX3" fmla="*/ 10328 w 10328"/>
                <a:gd name="connsiteY3" fmla="*/ 0 h 10000"/>
                <a:gd name="connsiteX4" fmla="*/ 594 w 10328"/>
                <a:gd name="connsiteY4" fmla="*/ 0 h 10000"/>
                <a:gd name="connsiteX5" fmla="*/ 0 w 10328"/>
                <a:gd name="connsiteY5" fmla="*/ 3129 h 10000"/>
                <a:gd name="connsiteX0" fmla="*/ 0 w 14277"/>
                <a:gd name="connsiteY0" fmla="*/ 3129 h 10000"/>
                <a:gd name="connsiteX1" fmla="*/ 1340 w 14277"/>
                <a:gd name="connsiteY1" fmla="*/ 10000 h 10000"/>
                <a:gd name="connsiteX2" fmla="*/ 14277 w 14277"/>
                <a:gd name="connsiteY2" fmla="*/ 10000 h 10000"/>
                <a:gd name="connsiteX3" fmla="*/ 10328 w 14277"/>
                <a:gd name="connsiteY3" fmla="*/ 0 h 10000"/>
                <a:gd name="connsiteX4" fmla="*/ 594 w 14277"/>
                <a:gd name="connsiteY4" fmla="*/ 0 h 10000"/>
                <a:gd name="connsiteX5" fmla="*/ 0 w 14277"/>
                <a:gd name="connsiteY5" fmla="*/ 3129 h 10000"/>
                <a:gd name="connsiteX0" fmla="*/ 0 w 14277"/>
                <a:gd name="connsiteY0" fmla="*/ 3179 h 10050"/>
                <a:gd name="connsiteX1" fmla="*/ 1340 w 14277"/>
                <a:gd name="connsiteY1" fmla="*/ 10050 h 10050"/>
                <a:gd name="connsiteX2" fmla="*/ 14277 w 14277"/>
                <a:gd name="connsiteY2" fmla="*/ 10050 h 10050"/>
                <a:gd name="connsiteX3" fmla="*/ 14277 w 14277"/>
                <a:gd name="connsiteY3" fmla="*/ 0 h 10050"/>
                <a:gd name="connsiteX4" fmla="*/ 594 w 14277"/>
                <a:gd name="connsiteY4" fmla="*/ 50 h 10050"/>
                <a:gd name="connsiteX5" fmla="*/ 0 w 14277"/>
                <a:gd name="connsiteY5" fmla="*/ 3179 h 10050"/>
                <a:gd name="connsiteX0" fmla="*/ 0 w 14277"/>
                <a:gd name="connsiteY0" fmla="*/ 3179 h 10106"/>
                <a:gd name="connsiteX1" fmla="*/ 1340 w 14277"/>
                <a:gd name="connsiteY1" fmla="*/ 10050 h 10106"/>
                <a:gd name="connsiteX2" fmla="*/ 9260 w 14277"/>
                <a:gd name="connsiteY2" fmla="*/ 10106 h 10106"/>
                <a:gd name="connsiteX3" fmla="*/ 14277 w 14277"/>
                <a:gd name="connsiteY3" fmla="*/ 0 h 10106"/>
                <a:gd name="connsiteX4" fmla="*/ 594 w 14277"/>
                <a:gd name="connsiteY4" fmla="*/ 50 h 10106"/>
                <a:gd name="connsiteX5" fmla="*/ 0 w 14277"/>
                <a:gd name="connsiteY5" fmla="*/ 3179 h 10106"/>
                <a:gd name="connsiteX0" fmla="*/ 0 w 9260"/>
                <a:gd name="connsiteY0" fmla="*/ 3129 h 10056"/>
                <a:gd name="connsiteX1" fmla="*/ 1340 w 9260"/>
                <a:gd name="connsiteY1" fmla="*/ 10000 h 10056"/>
                <a:gd name="connsiteX2" fmla="*/ 9260 w 9260"/>
                <a:gd name="connsiteY2" fmla="*/ 10056 h 10056"/>
                <a:gd name="connsiteX3" fmla="*/ 9260 w 9260"/>
                <a:gd name="connsiteY3" fmla="*/ 45 h 10056"/>
                <a:gd name="connsiteX4" fmla="*/ 594 w 9260"/>
                <a:gd name="connsiteY4" fmla="*/ 0 h 10056"/>
                <a:gd name="connsiteX5" fmla="*/ 0 w 9260"/>
                <a:gd name="connsiteY5" fmla="*/ 3129 h 1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0" h="10056">
                  <a:moveTo>
                    <a:pt x="0" y="3129"/>
                  </a:moveTo>
                  <a:lnTo>
                    <a:pt x="1340" y="10000"/>
                  </a:lnTo>
                  <a:lnTo>
                    <a:pt x="9260" y="10056"/>
                  </a:lnTo>
                  <a:lnTo>
                    <a:pt x="9260" y="45"/>
                  </a:lnTo>
                  <a:lnTo>
                    <a:pt x="594" y="0"/>
                  </a:lnTo>
                  <a:lnTo>
                    <a:pt x="0" y="3129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2430576" y="-15546"/>
              <a:ext cx="1767981" cy="1872190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663" y="0"/>
                </a:cxn>
                <a:cxn ang="0">
                  <a:pos x="0" y="1581"/>
                </a:cxn>
                <a:cxn ang="0">
                  <a:pos x="832" y="1581"/>
                </a:cxn>
                <a:cxn ang="0">
                  <a:pos x="1493" y="0"/>
                </a:cxn>
              </a:cxnLst>
              <a:rect l="0" t="0" r="r" b="b"/>
              <a:pathLst>
                <a:path w="1493" h="1581">
                  <a:moveTo>
                    <a:pt x="1493" y="0"/>
                  </a:moveTo>
                  <a:lnTo>
                    <a:pt x="663" y="0"/>
                  </a:lnTo>
                  <a:lnTo>
                    <a:pt x="0" y="1581"/>
                  </a:lnTo>
                  <a:lnTo>
                    <a:pt x="832" y="1581"/>
                  </a:lnTo>
                  <a:lnTo>
                    <a:pt x="149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4807224" y="866669"/>
              <a:ext cx="718797" cy="1001817"/>
            </a:xfrm>
            <a:custGeom>
              <a:avLst/>
              <a:gdLst/>
              <a:ahLst/>
              <a:cxnLst>
                <a:cxn ang="0">
                  <a:pos x="135" y="846"/>
                </a:cxn>
                <a:cxn ang="0">
                  <a:pos x="607" y="846"/>
                </a:cxn>
                <a:cxn ang="0">
                  <a:pos x="230" y="0"/>
                </a:cxn>
                <a:cxn ang="0">
                  <a:pos x="0" y="532"/>
                </a:cxn>
                <a:cxn ang="0">
                  <a:pos x="135" y="846"/>
                </a:cxn>
              </a:cxnLst>
              <a:rect l="0" t="0" r="r" b="b"/>
              <a:pathLst>
                <a:path w="607" h="846">
                  <a:moveTo>
                    <a:pt x="135" y="846"/>
                  </a:moveTo>
                  <a:lnTo>
                    <a:pt x="607" y="846"/>
                  </a:lnTo>
                  <a:lnTo>
                    <a:pt x="230" y="0"/>
                  </a:lnTo>
                  <a:lnTo>
                    <a:pt x="0" y="532"/>
                  </a:lnTo>
                  <a:lnTo>
                    <a:pt x="135" y="846"/>
                  </a:lnTo>
                  <a:close/>
                </a:path>
              </a:pathLst>
            </a:custGeom>
            <a:solidFill>
              <a:srgbClr val="CA2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897774" y="610886"/>
              <a:ext cx="926028" cy="1257600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647" y="1062"/>
                </a:cxn>
                <a:cxn ang="0">
                  <a:pos x="782" y="748"/>
                </a:cxn>
                <a:cxn ang="0">
                  <a:pos x="459" y="0"/>
                </a:cxn>
                <a:cxn ang="0">
                  <a:pos x="0" y="1062"/>
                </a:cxn>
              </a:cxnLst>
              <a:rect l="0" t="0" r="r" b="b"/>
              <a:pathLst>
                <a:path w="782" h="1062">
                  <a:moveTo>
                    <a:pt x="0" y="1062"/>
                  </a:moveTo>
                  <a:lnTo>
                    <a:pt x="647" y="1062"/>
                  </a:lnTo>
                  <a:lnTo>
                    <a:pt x="782" y="748"/>
                  </a:lnTo>
                  <a:lnTo>
                    <a:pt x="459" y="0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4694727" y="-8441"/>
              <a:ext cx="511566" cy="875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7" y="739"/>
                </a:cxn>
                <a:cxn ang="0">
                  <a:pos x="432" y="496"/>
                </a:cxn>
                <a:cxn ang="0">
                  <a:pos x="210" y="0"/>
                </a:cxn>
                <a:cxn ang="0">
                  <a:pos x="0" y="0"/>
                </a:cxn>
              </a:cxnLst>
              <a:rect l="0" t="0" r="r" b="b"/>
              <a:pathLst>
                <a:path w="432" h="739">
                  <a:moveTo>
                    <a:pt x="0" y="0"/>
                  </a:moveTo>
                  <a:lnTo>
                    <a:pt x="0" y="0"/>
                  </a:lnTo>
                  <a:lnTo>
                    <a:pt x="327" y="739"/>
                  </a:lnTo>
                  <a:lnTo>
                    <a:pt x="432" y="496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936300" y="-8441"/>
              <a:ext cx="516302" cy="587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496"/>
                </a:cxn>
                <a:cxn ang="0">
                  <a:pos x="436" y="0"/>
                </a:cxn>
                <a:cxn ang="0">
                  <a:pos x="0" y="0"/>
                </a:cxn>
              </a:cxnLst>
              <a:rect l="0" t="0" r="r" b="b"/>
              <a:pathLst>
                <a:path w="436" h="496">
                  <a:moveTo>
                    <a:pt x="0" y="0"/>
                  </a:moveTo>
                  <a:lnTo>
                    <a:pt x="222" y="496"/>
                  </a:lnTo>
                  <a:lnTo>
                    <a:pt x="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434207" y="-8441"/>
              <a:ext cx="654852" cy="1505094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323" y="1271"/>
                </a:cxn>
                <a:cxn ang="0">
                  <a:pos x="553" y="739"/>
                </a:cxn>
                <a:cxn ang="0">
                  <a:pos x="226" y="0"/>
                </a:cxn>
                <a:cxn ang="0">
                  <a:pos x="0" y="523"/>
                </a:cxn>
              </a:cxnLst>
              <a:rect l="0" t="0" r="r" b="b"/>
              <a:pathLst>
                <a:path w="553" h="1271">
                  <a:moveTo>
                    <a:pt x="0" y="523"/>
                  </a:moveTo>
                  <a:lnTo>
                    <a:pt x="323" y="1271"/>
                  </a:lnTo>
                  <a:lnTo>
                    <a:pt x="553" y="739"/>
                  </a:lnTo>
                  <a:lnTo>
                    <a:pt x="226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4173688" y="-8441"/>
              <a:ext cx="535249" cy="619327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0" y="0"/>
                </a:cxn>
                <a:cxn ang="0">
                  <a:pos x="226" y="523"/>
                </a:cxn>
                <a:cxn ang="0">
                  <a:pos x="447" y="7"/>
                </a:cxn>
                <a:cxn ang="0">
                  <a:pos x="452" y="0"/>
                </a:cxn>
              </a:cxnLst>
              <a:rect l="0" t="0" r="r" b="b"/>
              <a:pathLst>
                <a:path w="452" h="523">
                  <a:moveTo>
                    <a:pt x="452" y="0"/>
                  </a:moveTo>
                  <a:lnTo>
                    <a:pt x="452" y="0"/>
                  </a:lnTo>
                  <a:lnTo>
                    <a:pt x="0" y="0"/>
                  </a:lnTo>
                  <a:lnTo>
                    <a:pt x="226" y="523"/>
                  </a:lnTo>
                  <a:lnTo>
                    <a:pt x="447" y="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217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3393314" y="-8441"/>
              <a:ext cx="1055104" cy="1876927"/>
            </a:xfrm>
            <a:custGeom>
              <a:avLst/>
              <a:gdLst/>
              <a:ahLst/>
              <a:cxnLst>
                <a:cxn ang="0">
                  <a:pos x="667" y="7"/>
                </a:cxn>
                <a:cxn ang="0">
                  <a:pos x="665" y="0"/>
                </a:cxn>
                <a:cxn ang="0">
                  <a:pos x="0" y="1585"/>
                </a:cxn>
                <a:cxn ang="0">
                  <a:pos x="432" y="1585"/>
                </a:cxn>
                <a:cxn ang="0">
                  <a:pos x="891" y="523"/>
                </a:cxn>
                <a:cxn ang="0">
                  <a:pos x="667" y="7"/>
                </a:cxn>
              </a:cxnLst>
              <a:rect l="0" t="0" r="r" b="b"/>
              <a:pathLst>
                <a:path w="891" h="1585">
                  <a:moveTo>
                    <a:pt x="667" y="7"/>
                  </a:moveTo>
                  <a:lnTo>
                    <a:pt x="665" y="0"/>
                  </a:lnTo>
                  <a:lnTo>
                    <a:pt x="0" y="1585"/>
                  </a:lnTo>
                  <a:lnTo>
                    <a:pt x="432" y="1585"/>
                  </a:lnTo>
                  <a:lnTo>
                    <a:pt x="891" y="523"/>
                  </a:lnTo>
                  <a:lnTo>
                    <a:pt x="667" y="7"/>
                  </a:lnTo>
                  <a:close/>
                </a:path>
              </a:pathLst>
            </a:custGeom>
            <a:solidFill>
              <a:srgbClr val="AF1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2413997" y="-8441"/>
              <a:ext cx="1776269" cy="1876927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0" y="1585"/>
                </a:cxn>
                <a:cxn ang="0">
                  <a:pos x="833" y="1585"/>
                </a:cxn>
                <a:cxn ang="0">
                  <a:pos x="1500" y="0"/>
                </a:cxn>
                <a:cxn ang="0">
                  <a:pos x="667" y="0"/>
                </a:cxn>
              </a:cxnLst>
              <a:rect l="0" t="0" r="r" b="b"/>
              <a:pathLst>
                <a:path w="1500" h="1585">
                  <a:moveTo>
                    <a:pt x="667" y="0"/>
                  </a:moveTo>
                  <a:lnTo>
                    <a:pt x="0" y="1585"/>
                  </a:lnTo>
                  <a:lnTo>
                    <a:pt x="833" y="1585"/>
                  </a:lnTo>
                  <a:lnTo>
                    <a:pt x="150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CF3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9375134" y="307564"/>
            <a:ext cx="2459356" cy="374141"/>
            <a:chOff x="7275810" y="230672"/>
            <a:chExt cx="1600054" cy="280606"/>
          </a:xfrm>
        </p:grpSpPr>
        <p:sp>
          <p:nvSpPr>
            <p:cNvPr id="26" name="TextBox 25"/>
            <p:cNvSpPr txBox="1"/>
            <p:nvPr userDrawn="1"/>
          </p:nvSpPr>
          <p:spPr bwMode="white">
            <a:xfrm>
              <a:off x="7275810" y="418945"/>
              <a:ext cx="157775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i="1" dirty="0">
                  <a:solidFill>
                    <a:schemeClr val="bg1"/>
                  </a:solidFill>
                </a:rPr>
                <a:t>Connecting</a:t>
              </a:r>
              <a:r>
                <a:rPr lang="en-GB" sz="800" i="1" baseline="0" dirty="0">
                  <a:solidFill>
                    <a:schemeClr val="bg1"/>
                  </a:solidFill>
                </a:rPr>
                <a:t> Markets East &amp; West</a:t>
              </a:r>
              <a:endParaRPr lang="en-GB" sz="800" i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" descr="O:\Logo_Library\N\NOMURA\A4\NOMURA_A4_CMYK_WHITE.emf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064" y="230672"/>
              <a:ext cx="946800" cy="169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96499744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3049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B1F92669-E9AC-495A-9485-4D654D02948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GB" dirty="0"/>
              <a:t>Source / Disclaimer / Annotations: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702676"/>
            <a:ext cx="11520000" cy="47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6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2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</p:spTree>
    <p:extLst>
      <p:ext uri="{BB962C8B-B14F-4D97-AF65-F5344CB8AC3E}">
        <p14:creationId xmlns:p14="http://schemas.microsoft.com/office/powerpoint/2010/main" val="332576784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 userDrawn="1"/>
        </p:nvGrpSpPr>
        <p:grpSpPr>
          <a:xfrm>
            <a:off x="281352" y="-3600"/>
            <a:ext cx="11909908" cy="3555366"/>
            <a:chOff x="266700" y="0"/>
            <a:chExt cx="9647238" cy="3540126"/>
          </a:xfrm>
        </p:grpSpPr>
        <p:sp>
          <p:nvSpPr>
            <p:cNvPr id="58" name="AutoShape 60"/>
            <p:cNvSpPr>
              <a:spLocks noChangeAspect="1" noChangeArrowheads="1" noTextEdit="1"/>
            </p:cNvSpPr>
            <p:nvPr userDrawn="1"/>
          </p:nvSpPr>
          <p:spPr bwMode="auto">
            <a:xfrm>
              <a:off x="266700" y="0"/>
              <a:ext cx="9647238" cy="354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59" name="Freeform 62"/>
            <p:cNvSpPr>
              <a:spLocks/>
            </p:cNvSpPr>
            <p:nvPr userDrawn="1"/>
          </p:nvSpPr>
          <p:spPr bwMode="auto">
            <a:xfrm>
              <a:off x="5572125" y="3175"/>
              <a:ext cx="4341813" cy="3536950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679" y="2228"/>
                </a:cxn>
                <a:cxn ang="0">
                  <a:pos x="2735" y="2228"/>
                </a:cxn>
                <a:cxn ang="0">
                  <a:pos x="2735" y="0"/>
                </a:cxn>
                <a:cxn ang="0">
                  <a:pos x="306" y="0"/>
                </a:cxn>
                <a:cxn ang="0">
                  <a:pos x="0" y="704"/>
                </a:cxn>
              </a:cxnLst>
              <a:rect l="0" t="0" r="r" b="b"/>
              <a:pathLst>
                <a:path w="2735" h="2228">
                  <a:moveTo>
                    <a:pt x="0" y="704"/>
                  </a:moveTo>
                  <a:lnTo>
                    <a:pt x="679" y="2228"/>
                  </a:lnTo>
                  <a:lnTo>
                    <a:pt x="2735" y="2228"/>
                  </a:lnTo>
                  <a:lnTo>
                    <a:pt x="2735" y="0"/>
                  </a:lnTo>
                  <a:lnTo>
                    <a:pt x="306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5572125" y="3175"/>
              <a:ext cx="4341813" cy="3536950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679" y="2228"/>
                </a:cxn>
                <a:cxn ang="0">
                  <a:pos x="2735" y="2228"/>
                </a:cxn>
                <a:cxn ang="0">
                  <a:pos x="2735" y="0"/>
                </a:cxn>
                <a:cxn ang="0">
                  <a:pos x="306" y="0"/>
                </a:cxn>
                <a:cxn ang="0">
                  <a:pos x="0" y="704"/>
                </a:cxn>
              </a:cxnLst>
              <a:rect l="0" t="0" r="r" b="b"/>
              <a:pathLst>
                <a:path w="2735" h="2228">
                  <a:moveTo>
                    <a:pt x="0" y="704"/>
                  </a:moveTo>
                  <a:lnTo>
                    <a:pt x="679" y="2228"/>
                  </a:lnTo>
                  <a:lnTo>
                    <a:pt x="2735" y="2228"/>
                  </a:lnTo>
                  <a:lnTo>
                    <a:pt x="2735" y="0"/>
                  </a:lnTo>
                  <a:lnTo>
                    <a:pt x="306" y="0"/>
                  </a:lnTo>
                  <a:lnTo>
                    <a:pt x="0" y="7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1" name="Freeform 64"/>
            <p:cNvSpPr>
              <a:spLocks/>
            </p:cNvSpPr>
            <p:nvPr userDrawn="1"/>
          </p:nvSpPr>
          <p:spPr bwMode="auto">
            <a:xfrm>
              <a:off x="4842828" y="1652588"/>
              <a:ext cx="1352550" cy="188753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749"/>
                </a:cxn>
                <a:cxn ang="0">
                  <a:pos x="190" y="1189"/>
                </a:cxn>
                <a:cxn ang="0">
                  <a:pos x="852" y="1189"/>
                </a:cxn>
                <a:cxn ang="0">
                  <a:pos x="325" y="0"/>
                </a:cxn>
              </a:cxnLst>
              <a:rect l="0" t="0" r="r" b="b"/>
              <a:pathLst>
                <a:path w="852" h="1189">
                  <a:moveTo>
                    <a:pt x="325" y="0"/>
                  </a:moveTo>
                  <a:lnTo>
                    <a:pt x="0" y="749"/>
                  </a:lnTo>
                  <a:lnTo>
                    <a:pt x="190" y="1189"/>
                  </a:lnTo>
                  <a:lnTo>
                    <a:pt x="852" y="118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auto">
            <a:xfrm>
              <a:off x="4827588" y="1652588"/>
              <a:ext cx="1352550" cy="188753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749"/>
                </a:cxn>
                <a:cxn ang="0">
                  <a:pos x="190" y="1189"/>
                </a:cxn>
                <a:cxn ang="0">
                  <a:pos x="852" y="1189"/>
                </a:cxn>
                <a:cxn ang="0">
                  <a:pos x="325" y="0"/>
                </a:cxn>
              </a:cxnLst>
              <a:rect l="0" t="0" r="r" b="b"/>
              <a:pathLst>
                <a:path w="852" h="1189">
                  <a:moveTo>
                    <a:pt x="325" y="0"/>
                  </a:moveTo>
                  <a:lnTo>
                    <a:pt x="0" y="749"/>
                  </a:lnTo>
                  <a:lnTo>
                    <a:pt x="190" y="1189"/>
                  </a:lnTo>
                  <a:lnTo>
                    <a:pt x="852" y="1189"/>
                  </a:lnTo>
                  <a:lnTo>
                    <a:pt x="3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auto">
            <a:xfrm>
              <a:off x="4626928" y="3175"/>
              <a:ext cx="960438" cy="1649413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461" y="1039"/>
                </a:cxn>
                <a:cxn ang="0">
                  <a:pos x="605" y="704"/>
                </a:cxn>
                <a:cxn ang="0">
                  <a:pos x="294" y="0"/>
                </a:cxn>
              </a:cxnLst>
              <a:rect l="0" t="0" r="r" b="b"/>
              <a:pathLst>
                <a:path w="605" h="1039">
                  <a:moveTo>
                    <a:pt x="294" y="0"/>
                  </a:moveTo>
                  <a:lnTo>
                    <a:pt x="0" y="0"/>
                  </a:lnTo>
                  <a:lnTo>
                    <a:pt x="461" y="1039"/>
                  </a:lnTo>
                  <a:lnTo>
                    <a:pt x="605" y="70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4" name="Freeform 67"/>
            <p:cNvSpPr>
              <a:spLocks/>
            </p:cNvSpPr>
            <p:nvPr userDrawn="1"/>
          </p:nvSpPr>
          <p:spPr bwMode="auto">
            <a:xfrm>
              <a:off x="4611688" y="3175"/>
              <a:ext cx="960438" cy="1649413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461" y="1039"/>
                </a:cxn>
                <a:cxn ang="0">
                  <a:pos x="605" y="704"/>
                </a:cxn>
                <a:cxn ang="0">
                  <a:pos x="294" y="0"/>
                </a:cxn>
              </a:cxnLst>
              <a:rect l="0" t="0" r="r" b="b"/>
              <a:pathLst>
                <a:path w="605" h="1039">
                  <a:moveTo>
                    <a:pt x="294" y="0"/>
                  </a:moveTo>
                  <a:lnTo>
                    <a:pt x="0" y="0"/>
                  </a:lnTo>
                  <a:lnTo>
                    <a:pt x="461" y="1039"/>
                  </a:lnTo>
                  <a:lnTo>
                    <a:pt x="605" y="704"/>
                  </a:lnTo>
                  <a:lnTo>
                    <a:pt x="29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auto">
            <a:xfrm>
              <a:off x="3116580" y="1171575"/>
              <a:ext cx="1741488" cy="2368550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0" y="1492"/>
                </a:cxn>
                <a:cxn ang="0">
                  <a:pos x="906" y="1492"/>
                </a:cxn>
                <a:cxn ang="0">
                  <a:pos x="1097" y="1052"/>
                </a:cxn>
                <a:cxn ang="0">
                  <a:pos x="644" y="0"/>
                </a:cxn>
              </a:cxnLst>
              <a:rect l="0" t="0" r="r" b="b"/>
              <a:pathLst>
                <a:path w="1097" h="1492">
                  <a:moveTo>
                    <a:pt x="644" y="0"/>
                  </a:moveTo>
                  <a:lnTo>
                    <a:pt x="0" y="1492"/>
                  </a:lnTo>
                  <a:lnTo>
                    <a:pt x="906" y="1492"/>
                  </a:lnTo>
                  <a:lnTo>
                    <a:pt x="1097" y="1052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auto">
            <a:xfrm>
              <a:off x="3086100" y="1171575"/>
              <a:ext cx="1741488" cy="2368550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0" y="1492"/>
                </a:cxn>
                <a:cxn ang="0">
                  <a:pos x="906" y="1492"/>
                </a:cxn>
                <a:cxn ang="0">
                  <a:pos x="1097" y="1052"/>
                </a:cxn>
                <a:cxn ang="0">
                  <a:pos x="644" y="0"/>
                </a:cxn>
              </a:cxnLst>
              <a:rect l="0" t="0" r="r" b="b"/>
              <a:pathLst>
                <a:path w="1097" h="1492">
                  <a:moveTo>
                    <a:pt x="644" y="0"/>
                  </a:moveTo>
                  <a:lnTo>
                    <a:pt x="0" y="1492"/>
                  </a:lnTo>
                  <a:lnTo>
                    <a:pt x="906" y="1492"/>
                  </a:lnTo>
                  <a:lnTo>
                    <a:pt x="1097" y="1052"/>
                  </a:lnTo>
                  <a:lnTo>
                    <a:pt x="6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7" name="Freeform 70"/>
            <p:cNvSpPr>
              <a:spLocks/>
            </p:cNvSpPr>
            <p:nvPr userDrawn="1"/>
          </p:nvSpPr>
          <p:spPr bwMode="auto">
            <a:xfrm>
              <a:off x="5078413" y="3175"/>
              <a:ext cx="979488" cy="1117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  <a:cxn ang="0">
                  <a:pos x="0" y="0"/>
                </a:cxn>
              </a:cxnLst>
              <a:rect l="0" t="0" r="r" b="b"/>
              <a:pathLst>
                <a:path w="617" h="704">
                  <a:moveTo>
                    <a:pt x="0" y="0"/>
                  </a:moveTo>
                  <a:lnTo>
                    <a:pt x="311" y="704"/>
                  </a:lnTo>
                  <a:lnTo>
                    <a:pt x="6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8" name="Freeform 71"/>
            <p:cNvSpPr>
              <a:spLocks/>
            </p:cNvSpPr>
            <p:nvPr userDrawn="1"/>
          </p:nvSpPr>
          <p:spPr bwMode="auto">
            <a:xfrm>
              <a:off x="5078413" y="3175"/>
              <a:ext cx="979488" cy="1117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  <a:cxn ang="0">
                  <a:pos x="0" y="0"/>
                </a:cxn>
              </a:cxnLst>
              <a:rect l="0" t="0" r="r" b="b"/>
              <a:pathLst>
                <a:path w="617" h="704">
                  <a:moveTo>
                    <a:pt x="0" y="0"/>
                  </a:moveTo>
                  <a:lnTo>
                    <a:pt x="311" y="704"/>
                  </a:lnTo>
                  <a:lnTo>
                    <a:pt x="61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69" name="Freeform 72"/>
            <p:cNvSpPr>
              <a:spLocks/>
            </p:cNvSpPr>
            <p:nvPr userDrawn="1"/>
          </p:nvSpPr>
          <p:spPr bwMode="auto">
            <a:xfrm>
              <a:off x="5086033" y="3175"/>
              <a:ext cx="979488" cy="1117600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</a:cxnLst>
              <a:rect l="0" t="0" r="r" b="b"/>
              <a:pathLst>
                <a:path w="617" h="704">
                  <a:moveTo>
                    <a:pt x="617" y="0"/>
                  </a:moveTo>
                  <a:lnTo>
                    <a:pt x="0" y="0"/>
                  </a:lnTo>
                  <a:lnTo>
                    <a:pt x="311" y="704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0" name="Freeform 73"/>
            <p:cNvSpPr>
              <a:spLocks/>
            </p:cNvSpPr>
            <p:nvPr userDrawn="1"/>
          </p:nvSpPr>
          <p:spPr bwMode="auto">
            <a:xfrm>
              <a:off x="5078413" y="3175"/>
              <a:ext cx="979488" cy="1117600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0" y="0"/>
                </a:cxn>
                <a:cxn ang="0">
                  <a:pos x="311" y="704"/>
                </a:cxn>
                <a:cxn ang="0">
                  <a:pos x="617" y="0"/>
                </a:cxn>
              </a:cxnLst>
              <a:rect l="0" t="0" r="r" b="b"/>
              <a:pathLst>
                <a:path w="617" h="704">
                  <a:moveTo>
                    <a:pt x="617" y="0"/>
                  </a:moveTo>
                  <a:lnTo>
                    <a:pt x="0" y="0"/>
                  </a:lnTo>
                  <a:lnTo>
                    <a:pt x="311" y="704"/>
                  </a:lnTo>
                  <a:lnTo>
                    <a:pt x="6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1" name="Freeform 74"/>
            <p:cNvSpPr>
              <a:spLocks/>
            </p:cNvSpPr>
            <p:nvPr userDrawn="1"/>
          </p:nvSpPr>
          <p:spPr bwMode="auto">
            <a:xfrm>
              <a:off x="4131310" y="3175"/>
              <a:ext cx="1235075" cy="283845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736"/>
                </a:cxn>
                <a:cxn ang="0">
                  <a:pos x="453" y="1788"/>
                </a:cxn>
                <a:cxn ang="0">
                  <a:pos x="778" y="1039"/>
                </a:cxn>
                <a:cxn ang="0">
                  <a:pos x="317" y="0"/>
                </a:cxn>
              </a:cxnLst>
              <a:rect l="0" t="0" r="r" b="b"/>
              <a:pathLst>
                <a:path w="778" h="1788">
                  <a:moveTo>
                    <a:pt x="317" y="0"/>
                  </a:moveTo>
                  <a:lnTo>
                    <a:pt x="0" y="736"/>
                  </a:lnTo>
                  <a:lnTo>
                    <a:pt x="453" y="1788"/>
                  </a:lnTo>
                  <a:lnTo>
                    <a:pt x="778" y="103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2" name="Freeform 75"/>
            <p:cNvSpPr>
              <a:spLocks/>
            </p:cNvSpPr>
            <p:nvPr userDrawn="1"/>
          </p:nvSpPr>
          <p:spPr bwMode="auto">
            <a:xfrm>
              <a:off x="4108450" y="3175"/>
              <a:ext cx="1235075" cy="283845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736"/>
                </a:cxn>
                <a:cxn ang="0">
                  <a:pos x="453" y="1788"/>
                </a:cxn>
                <a:cxn ang="0">
                  <a:pos x="778" y="1039"/>
                </a:cxn>
                <a:cxn ang="0">
                  <a:pos x="317" y="0"/>
                </a:cxn>
              </a:cxnLst>
              <a:rect l="0" t="0" r="r" b="b"/>
              <a:pathLst>
                <a:path w="778" h="1788">
                  <a:moveTo>
                    <a:pt x="317" y="0"/>
                  </a:moveTo>
                  <a:lnTo>
                    <a:pt x="0" y="736"/>
                  </a:lnTo>
                  <a:lnTo>
                    <a:pt x="453" y="1788"/>
                  </a:lnTo>
                  <a:lnTo>
                    <a:pt x="778" y="1039"/>
                  </a:lnTo>
                  <a:lnTo>
                    <a:pt x="3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3" name="Freeform 76"/>
            <p:cNvSpPr>
              <a:spLocks/>
            </p:cNvSpPr>
            <p:nvPr userDrawn="1"/>
          </p:nvSpPr>
          <p:spPr bwMode="auto">
            <a:xfrm>
              <a:off x="3635693" y="3175"/>
              <a:ext cx="1006475" cy="116840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0" y="0"/>
                </a:cxn>
                <a:cxn ang="0">
                  <a:pos x="317" y="736"/>
                </a:cxn>
                <a:cxn ang="0">
                  <a:pos x="634" y="0"/>
                </a:cxn>
              </a:cxnLst>
              <a:rect l="0" t="0" r="r" b="b"/>
              <a:pathLst>
                <a:path w="634" h="736">
                  <a:moveTo>
                    <a:pt x="634" y="0"/>
                  </a:moveTo>
                  <a:lnTo>
                    <a:pt x="0" y="0"/>
                  </a:lnTo>
                  <a:lnTo>
                    <a:pt x="317" y="73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4" name="Freeform 77"/>
            <p:cNvSpPr>
              <a:spLocks/>
            </p:cNvSpPr>
            <p:nvPr userDrawn="1"/>
          </p:nvSpPr>
          <p:spPr bwMode="auto">
            <a:xfrm>
              <a:off x="3605213" y="3175"/>
              <a:ext cx="1006475" cy="116840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0" y="0"/>
                </a:cxn>
                <a:cxn ang="0">
                  <a:pos x="317" y="736"/>
                </a:cxn>
                <a:cxn ang="0">
                  <a:pos x="634" y="0"/>
                </a:cxn>
              </a:cxnLst>
              <a:rect l="0" t="0" r="r" b="b"/>
              <a:pathLst>
                <a:path w="634" h="736">
                  <a:moveTo>
                    <a:pt x="634" y="0"/>
                  </a:moveTo>
                  <a:lnTo>
                    <a:pt x="0" y="0"/>
                  </a:lnTo>
                  <a:lnTo>
                    <a:pt x="317" y="736"/>
                  </a:lnTo>
                  <a:lnTo>
                    <a:pt x="63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5" name="Freeform 78"/>
            <p:cNvSpPr>
              <a:spLocks/>
            </p:cNvSpPr>
            <p:nvPr userDrawn="1"/>
          </p:nvSpPr>
          <p:spPr bwMode="auto">
            <a:xfrm>
              <a:off x="2157413" y="3175"/>
              <a:ext cx="1989138" cy="3536950"/>
            </a:xfrm>
            <a:custGeom>
              <a:avLst/>
              <a:gdLst/>
              <a:ahLst/>
              <a:cxnLst>
                <a:cxn ang="0">
                  <a:pos x="936" y="0"/>
                </a:cxn>
                <a:cxn ang="0">
                  <a:pos x="936" y="0"/>
                </a:cxn>
                <a:cxn ang="0">
                  <a:pos x="0" y="2228"/>
                </a:cxn>
                <a:cxn ang="0">
                  <a:pos x="609" y="2228"/>
                </a:cxn>
                <a:cxn ang="0">
                  <a:pos x="1253" y="736"/>
                </a:cxn>
                <a:cxn ang="0">
                  <a:pos x="936" y="0"/>
                </a:cxn>
              </a:cxnLst>
              <a:rect l="0" t="0" r="r" b="b"/>
              <a:pathLst>
                <a:path w="1253" h="2228">
                  <a:moveTo>
                    <a:pt x="936" y="0"/>
                  </a:moveTo>
                  <a:lnTo>
                    <a:pt x="936" y="0"/>
                  </a:lnTo>
                  <a:lnTo>
                    <a:pt x="0" y="2228"/>
                  </a:lnTo>
                  <a:lnTo>
                    <a:pt x="609" y="2228"/>
                  </a:lnTo>
                  <a:lnTo>
                    <a:pt x="1253" y="73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6" name="Freeform 79"/>
            <p:cNvSpPr>
              <a:spLocks/>
            </p:cNvSpPr>
            <p:nvPr userDrawn="1"/>
          </p:nvSpPr>
          <p:spPr bwMode="auto">
            <a:xfrm>
              <a:off x="2119313" y="3175"/>
              <a:ext cx="1989138" cy="3536950"/>
            </a:xfrm>
            <a:custGeom>
              <a:avLst/>
              <a:gdLst/>
              <a:ahLst/>
              <a:cxnLst>
                <a:cxn ang="0">
                  <a:pos x="936" y="0"/>
                </a:cxn>
                <a:cxn ang="0">
                  <a:pos x="936" y="0"/>
                </a:cxn>
                <a:cxn ang="0">
                  <a:pos x="0" y="2228"/>
                </a:cxn>
                <a:cxn ang="0">
                  <a:pos x="609" y="2228"/>
                </a:cxn>
                <a:cxn ang="0">
                  <a:pos x="1253" y="736"/>
                </a:cxn>
                <a:cxn ang="0">
                  <a:pos x="936" y="0"/>
                </a:cxn>
              </a:cxnLst>
              <a:rect l="0" t="0" r="r" b="b"/>
              <a:pathLst>
                <a:path w="1253" h="2228">
                  <a:moveTo>
                    <a:pt x="936" y="0"/>
                  </a:moveTo>
                  <a:lnTo>
                    <a:pt x="936" y="0"/>
                  </a:lnTo>
                  <a:lnTo>
                    <a:pt x="0" y="2228"/>
                  </a:lnTo>
                  <a:lnTo>
                    <a:pt x="609" y="2228"/>
                  </a:lnTo>
                  <a:lnTo>
                    <a:pt x="1253" y="736"/>
                  </a:lnTo>
                  <a:lnTo>
                    <a:pt x="93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7" name="Freeform 80"/>
            <p:cNvSpPr>
              <a:spLocks/>
            </p:cNvSpPr>
            <p:nvPr userDrawn="1"/>
          </p:nvSpPr>
          <p:spPr bwMode="auto">
            <a:xfrm>
              <a:off x="312420" y="3175"/>
              <a:ext cx="3338513" cy="3536950"/>
            </a:xfrm>
            <a:custGeom>
              <a:avLst/>
              <a:gdLst/>
              <a:ahLst/>
              <a:cxnLst>
                <a:cxn ang="0">
                  <a:pos x="2103" y="0"/>
                </a:cxn>
                <a:cxn ang="0">
                  <a:pos x="940" y="0"/>
                </a:cxn>
                <a:cxn ang="0">
                  <a:pos x="0" y="2228"/>
                </a:cxn>
                <a:cxn ang="0">
                  <a:pos x="1167" y="2228"/>
                </a:cxn>
                <a:cxn ang="0">
                  <a:pos x="2103" y="0"/>
                </a:cxn>
              </a:cxnLst>
              <a:rect l="0" t="0" r="r" b="b"/>
              <a:pathLst>
                <a:path w="2103" h="2228">
                  <a:moveTo>
                    <a:pt x="2103" y="0"/>
                  </a:moveTo>
                  <a:lnTo>
                    <a:pt x="940" y="0"/>
                  </a:lnTo>
                  <a:lnTo>
                    <a:pt x="0" y="2228"/>
                  </a:lnTo>
                  <a:lnTo>
                    <a:pt x="1167" y="2228"/>
                  </a:lnTo>
                  <a:lnTo>
                    <a:pt x="2103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8" name="Freeform 81"/>
            <p:cNvSpPr>
              <a:spLocks/>
            </p:cNvSpPr>
            <p:nvPr userDrawn="1"/>
          </p:nvSpPr>
          <p:spPr bwMode="auto">
            <a:xfrm>
              <a:off x="266700" y="3175"/>
              <a:ext cx="3338513" cy="3536950"/>
            </a:xfrm>
            <a:custGeom>
              <a:avLst/>
              <a:gdLst/>
              <a:ahLst/>
              <a:cxnLst>
                <a:cxn ang="0">
                  <a:pos x="2103" y="0"/>
                </a:cxn>
                <a:cxn ang="0">
                  <a:pos x="940" y="0"/>
                </a:cxn>
                <a:cxn ang="0">
                  <a:pos x="0" y="2228"/>
                </a:cxn>
                <a:cxn ang="0">
                  <a:pos x="1167" y="2228"/>
                </a:cxn>
                <a:cxn ang="0">
                  <a:pos x="2103" y="0"/>
                </a:cxn>
              </a:cxnLst>
              <a:rect l="0" t="0" r="r" b="b"/>
              <a:pathLst>
                <a:path w="2103" h="2228">
                  <a:moveTo>
                    <a:pt x="2103" y="0"/>
                  </a:moveTo>
                  <a:lnTo>
                    <a:pt x="940" y="0"/>
                  </a:lnTo>
                  <a:lnTo>
                    <a:pt x="0" y="2228"/>
                  </a:lnTo>
                  <a:lnTo>
                    <a:pt x="1167" y="2228"/>
                  </a:lnTo>
                  <a:lnTo>
                    <a:pt x="210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26" name="AutoShape 4"/>
          <p:cNvSpPr>
            <a:spLocks noChangeAspect="1" noChangeArrowheads="1" noTextEdit="1"/>
          </p:cNvSpPr>
          <p:nvPr userDrawn="1"/>
        </p:nvSpPr>
        <p:spPr bwMode="auto">
          <a:xfrm>
            <a:off x="-5" y="-1"/>
            <a:ext cx="12192005" cy="3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6407288" y="3165"/>
            <a:ext cx="5784713" cy="3495684"/>
          </a:xfrm>
          <a:custGeom>
            <a:avLst/>
            <a:gdLst/>
            <a:ahLst/>
            <a:cxnLst>
              <a:cxn ang="0">
                <a:pos x="2964" y="2208"/>
              </a:cxn>
              <a:cxn ang="0">
                <a:pos x="980" y="2208"/>
              </a:cxn>
              <a:cxn ang="0">
                <a:pos x="0" y="0"/>
              </a:cxn>
              <a:cxn ang="0">
                <a:pos x="2964" y="0"/>
              </a:cxn>
              <a:cxn ang="0">
                <a:pos x="2964" y="2208"/>
              </a:cxn>
            </a:cxnLst>
            <a:rect l="0" t="0" r="r" b="b"/>
            <a:pathLst>
              <a:path w="2964" h="2208">
                <a:moveTo>
                  <a:pt x="2964" y="2208"/>
                </a:moveTo>
                <a:lnTo>
                  <a:pt x="980" y="2208"/>
                </a:lnTo>
                <a:lnTo>
                  <a:pt x="0" y="0"/>
                </a:lnTo>
                <a:lnTo>
                  <a:pt x="2964" y="0"/>
                </a:lnTo>
                <a:lnTo>
                  <a:pt x="2964" y="220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30" name="Freeform 9"/>
          <p:cNvSpPr>
            <a:spLocks/>
          </p:cNvSpPr>
          <p:nvPr userDrawn="1"/>
        </p:nvSpPr>
        <p:spPr bwMode="auto">
          <a:xfrm>
            <a:off x="6089167" y="1622770"/>
            <a:ext cx="1655006" cy="1876081"/>
          </a:xfrm>
          <a:custGeom>
            <a:avLst/>
            <a:gdLst/>
            <a:ahLst/>
            <a:cxnLst>
              <a:cxn ang="0">
                <a:pos x="321" y="0"/>
              </a:cxn>
              <a:cxn ang="0">
                <a:pos x="0" y="746"/>
              </a:cxn>
              <a:cxn ang="0">
                <a:pos x="189" y="1185"/>
              </a:cxn>
              <a:cxn ang="0">
                <a:pos x="848" y="1185"/>
              </a:cxn>
              <a:cxn ang="0">
                <a:pos x="321" y="0"/>
              </a:cxn>
            </a:cxnLst>
            <a:rect l="0" t="0" r="r" b="b"/>
            <a:pathLst>
              <a:path w="848" h="1185">
                <a:moveTo>
                  <a:pt x="321" y="0"/>
                </a:moveTo>
                <a:lnTo>
                  <a:pt x="0" y="746"/>
                </a:lnTo>
                <a:lnTo>
                  <a:pt x="189" y="1185"/>
                </a:lnTo>
                <a:lnTo>
                  <a:pt x="848" y="1185"/>
                </a:lnTo>
                <a:lnTo>
                  <a:pt x="32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32" name="Freeform 11"/>
          <p:cNvSpPr>
            <a:spLocks noEditPoints="1"/>
          </p:cNvSpPr>
          <p:nvPr userDrawn="1"/>
        </p:nvSpPr>
        <p:spPr bwMode="auto">
          <a:xfrm>
            <a:off x="-3907" y="3165"/>
            <a:ext cx="7582190" cy="3495684"/>
          </a:xfrm>
          <a:custGeom>
            <a:avLst/>
            <a:gdLst/>
            <a:ahLst/>
            <a:cxnLst>
              <a:cxn ang="0">
                <a:pos x="2327" y="0"/>
              </a:cxn>
              <a:cxn ang="0">
                <a:pos x="0" y="0"/>
              </a:cxn>
              <a:cxn ang="0">
                <a:pos x="0" y="2208"/>
              </a:cxn>
              <a:cxn ang="0">
                <a:pos x="2932" y="2208"/>
              </a:cxn>
              <a:cxn ang="0">
                <a:pos x="3122" y="1769"/>
              </a:cxn>
              <a:cxn ang="0">
                <a:pos x="2669" y="721"/>
              </a:cxn>
              <a:cxn ang="0">
                <a:pos x="2027" y="2208"/>
              </a:cxn>
              <a:cxn ang="0">
                <a:pos x="1400" y="2208"/>
              </a:cxn>
              <a:cxn ang="0">
                <a:pos x="2327" y="0"/>
              </a:cxn>
              <a:cxn ang="0">
                <a:pos x="3885" y="0"/>
              </a:cxn>
              <a:cxn ang="0">
                <a:pos x="2981" y="0"/>
              </a:cxn>
              <a:cxn ang="0">
                <a:pos x="2988" y="0"/>
              </a:cxn>
              <a:cxn ang="0">
                <a:pos x="3443" y="1023"/>
              </a:cxn>
              <a:cxn ang="0">
                <a:pos x="3589" y="686"/>
              </a:cxn>
              <a:cxn ang="0">
                <a:pos x="3285" y="0"/>
              </a:cxn>
              <a:cxn ang="0">
                <a:pos x="3885" y="0"/>
              </a:cxn>
            </a:cxnLst>
            <a:rect l="0" t="0" r="r" b="b"/>
            <a:pathLst>
              <a:path w="3885" h="2208">
                <a:moveTo>
                  <a:pt x="2327" y="0"/>
                </a:moveTo>
                <a:lnTo>
                  <a:pt x="0" y="0"/>
                </a:lnTo>
                <a:lnTo>
                  <a:pt x="0" y="2208"/>
                </a:lnTo>
                <a:lnTo>
                  <a:pt x="2932" y="2208"/>
                </a:lnTo>
                <a:lnTo>
                  <a:pt x="3122" y="1769"/>
                </a:lnTo>
                <a:lnTo>
                  <a:pt x="2669" y="721"/>
                </a:lnTo>
                <a:lnTo>
                  <a:pt x="2027" y="2208"/>
                </a:lnTo>
                <a:lnTo>
                  <a:pt x="1400" y="2208"/>
                </a:lnTo>
                <a:lnTo>
                  <a:pt x="2327" y="0"/>
                </a:lnTo>
                <a:moveTo>
                  <a:pt x="3885" y="0"/>
                </a:moveTo>
                <a:lnTo>
                  <a:pt x="2981" y="0"/>
                </a:lnTo>
                <a:lnTo>
                  <a:pt x="2988" y="0"/>
                </a:lnTo>
                <a:lnTo>
                  <a:pt x="3443" y="1023"/>
                </a:lnTo>
                <a:lnTo>
                  <a:pt x="3589" y="686"/>
                </a:lnTo>
                <a:lnTo>
                  <a:pt x="3285" y="0"/>
                </a:lnTo>
                <a:lnTo>
                  <a:pt x="388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6407288" y="3165"/>
            <a:ext cx="1170994" cy="1086068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0" y="0"/>
              </a:cxn>
              <a:cxn ang="0">
                <a:pos x="304" y="686"/>
              </a:cxn>
              <a:cxn ang="0">
                <a:pos x="600" y="0"/>
              </a:cxn>
            </a:cxnLst>
            <a:rect l="0" t="0" r="r" b="b"/>
            <a:pathLst>
              <a:path w="600" h="686">
                <a:moveTo>
                  <a:pt x="600" y="0"/>
                </a:moveTo>
                <a:lnTo>
                  <a:pt x="0" y="0"/>
                </a:lnTo>
                <a:lnTo>
                  <a:pt x="304" y="686"/>
                </a:lnTo>
                <a:lnTo>
                  <a:pt x="60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36" name="Freeform 15"/>
          <p:cNvSpPr>
            <a:spLocks/>
          </p:cNvSpPr>
          <p:nvPr userDrawn="1"/>
        </p:nvSpPr>
        <p:spPr bwMode="auto">
          <a:xfrm>
            <a:off x="5205068" y="3165"/>
            <a:ext cx="1510583" cy="2800664"/>
          </a:xfrm>
          <a:custGeom>
            <a:avLst/>
            <a:gdLst/>
            <a:ahLst/>
            <a:cxnLst>
              <a:cxn ang="0">
                <a:pos x="319" y="0"/>
              </a:cxn>
              <a:cxn ang="0">
                <a:pos x="312" y="0"/>
              </a:cxn>
              <a:cxn ang="0">
                <a:pos x="0" y="721"/>
              </a:cxn>
              <a:cxn ang="0">
                <a:pos x="453" y="1769"/>
              </a:cxn>
              <a:cxn ang="0">
                <a:pos x="774" y="1023"/>
              </a:cxn>
              <a:cxn ang="0">
                <a:pos x="319" y="0"/>
              </a:cxn>
            </a:cxnLst>
            <a:rect l="0" t="0" r="r" b="b"/>
            <a:pathLst>
              <a:path w="774" h="1769">
                <a:moveTo>
                  <a:pt x="319" y="0"/>
                </a:moveTo>
                <a:lnTo>
                  <a:pt x="312" y="0"/>
                </a:lnTo>
                <a:lnTo>
                  <a:pt x="0" y="721"/>
                </a:lnTo>
                <a:lnTo>
                  <a:pt x="453" y="1769"/>
                </a:lnTo>
                <a:lnTo>
                  <a:pt x="774" y="1023"/>
                </a:lnTo>
                <a:lnTo>
                  <a:pt x="31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38" name="Freeform 17"/>
          <p:cNvSpPr>
            <a:spLocks/>
          </p:cNvSpPr>
          <p:nvPr userDrawn="1"/>
        </p:nvSpPr>
        <p:spPr bwMode="auto">
          <a:xfrm>
            <a:off x="2728413" y="3165"/>
            <a:ext cx="3085570" cy="3495684"/>
          </a:xfrm>
          <a:custGeom>
            <a:avLst/>
            <a:gdLst/>
            <a:ahLst/>
            <a:cxnLst>
              <a:cxn ang="0">
                <a:pos x="1581" y="0"/>
              </a:cxn>
              <a:cxn ang="0">
                <a:pos x="927" y="0"/>
              </a:cxn>
              <a:cxn ang="0">
                <a:pos x="0" y="2208"/>
              </a:cxn>
              <a:cxn ang="0">
                <a:pos x="627" y="2208"/>
              </a:cxn>
              <a:cxn ang="0">
                <a:pos x="1269" y="721"/>
              </a:cxn>
              <a:cxn ang="0">
                <a:pos x="957" y="0"/>
              </a:cxn>
              <a:cxn ang="0">
                <a:pos x="1581" y="0"/>
              </a:cxn>
            </a:cxnLst>
            <a:rect l="0" t="0" r="r" b="b"/>
            <a:pathLst>
              <a:path w="1581" h="2208">
                <a:moveTo>
                  <a:pt x="1581" y="0"/>
                </a:moveTo>
                <a:lnTo>
                  <a:pt x="927" y="0"/>
                </a:lnTo>
                <a:lnTo>
                  <a:pt x="0" y="2208"/>
                </a:lnTo>
                <a:lnTo>
                  <a:pt x="627" y="2208"/>
                </a:lnTo>
                <a:lnTo>
                  <a:pt x="1269" y="721"/>
                </a:lnTo>
                <a:lnTo>
                  <a:pt x="957" y="0"/>
                </a:lnTo>
                <a:lnTo>
                  <a:pt x="158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40" name="Freeform 19"/>
          <p:cNvSpPr>
            <a:spLocks/>
          </p:cNvSpPr>
          <p:nvPr userDrawn="1"/>
        </p:nvSpPr>
        <p:spPr bwMode="auto">
          <a:xfrm>
            <a:off x="4596149" y="3166"/>
            <a:ext cx="1217834" cy="1141481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312" y="721"/>
              </a:cxn>
              <a:cxn ang="0">
                <a:pos x="624" y="0"/>
              </a:cxn>
            </a:cxnLst>
            <a:rect l="0" t="0" r="r" b="b"/>
            <a:pathLst>
              <a:path w="624" h="721">
                <a:moveTo>
                  <a:pt x="624" y="0"/>
                </a:moveTo>
                <a:lnTo>
                  <a:pt x="0" y="0"/>
                </a:lnTo>
                <a:lnTo>
                  <a:pt x="312" y="721"/>
                </a:lnTo>
                <a:lnTo>
                  <a:pt x="6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5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7877" y="3600000"/>
            <a:ext cx="9626601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Enter your title here</a:t>
            </a:r>
            <a:endParaRPr lang="en-GB" dirty="0"/>
          </a:p>
        </p:txBody>
      </p:sp>
      <p:sp>
        <p:nvSpPr>
          <p:cNvPr id="11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327877" y="4608000"/>
            <a:ext cx="9626601" cy="5076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1000"/>
              </a:spcBef>
              <a:spcAft>
                <a:spcPts val="1000"/>
              </a:spcAft>
              <a:buClr>
                <a:srgbClr val="CC3300"/>
              </a:buClr>
            </a:pPr>
            <a:r>
              <a:rPr lang="en-US" dirty="0"/>
              <a:t>Enter your subtitle here</a:t>
            </a:r>
            <a:endParaRPr lang="en-GB" dirty="0"/>
          </a:p>
        </p:txBody>
      </p:sp>
      <p:pic>
        <p:nvPicPr>
          <p:cNvPr id="57" name="Picture 56" descr="NOMURA_A4_PMS_1797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10284067" y="306905"/>
            <a:ext cx="1550769" cy="2228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335015" y="57600"/>
            <a:ext cx="7798154" cy="72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b="1" baseline="0" dirty="0">
                <a:ea typeface="MS PGothic" pitchFamily="34" charset="-128"/>
              </a:rPr>
              <a:t>Table of contents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3049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B1F92669-E9AC-495A-9485-4D654D02948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GB" dirty="0"/>
              <a:t>Source / Disclaimer / Annotations: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702676"/>
            <a:ext cx="11520000" cy="47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6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2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0"/>
            <a:ext cx="11520000" cy="4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11520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877" y="1900801"/>
            <a:ext cx="5671385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180923" y="1900801"/>
            <a:ext cx="5671582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Level 1</a:t>
            </a:r>
          </a:p>
          <a:p>
            <a:pPr lvl="2"/>
            <a:r>
              <a:rPr lang="en-GB" dirty="0"/>
              <a:t>Level 2</a:t>
            </a:r>
          </a:p>
          <a:p>
            <a:pPr lvl="3"/>
            <a:r>
              <a:rPr lang="en-GB" dirty="0"/>
              <a:t>Level 3</a:t>
            </a:r>
          </a:p>
          <a:p>
            <a:pPr lvl="4"/>
            <a:r>
              <a:rPr lang="en-GB" dirty="0"/>
              <a:t>Level 4</a:t>
            </a:r>
          </a:p>
        </p:txBody>
      </p:sp>
      <p:sp>
        <p:nvSpPr>
          <p:cNvPr id="1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335015" y="57600"/>
            <a:ext cx="7798154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/>
              <a:t>Main text</a:t>
            </a:r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877" y="6525344"/>
            <a:ext cx="10545231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/>
              <a:t>Source / Disclaimer / Annotations: 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7877" y="1051200"/>
            <a:ext cx="11520000" cy="57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/>
              <a:t>Subheading text (optional)</a:t>
            </a:r>
            <a:br>
              <a:rPr lang="en-US" dirty="0"/>
            </a:br>
            <a:r>
              <a:rPr lang="en-US" dirty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25344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877" y="1684068"/>
            <a:ext cx="56713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6180952" y="1684068"/>
            <a:ext cx="567158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/>
              <a:t>Title bar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1874129" y="1"/>
            <a:ext cx="10318059" cy="842963"/>
          </a:xfrm>
          <a:custGeom>
            <a:avLst/>
            <a:gdLst>
              <a:gd name="connsiteX0" fmla="*/ 0 w 10000"/>
              <a:gd name="connsiteY0" fmla="*/ 3202 h 10000"/>
              <a:gd name="connsiteX1" fmla="*/ 307 w 10000"/>
              <a:gd name="connsiteY1" fmla="*/ 10000 h 10000"/>
              <a:gd name="connsiteX2" fmla="*/ 9947 w 10000"/>
              <a:gd name="connsiteY2" fmla="*/ 10000 h 10000"/>
              <a:gd name="connsiteX3" fmla="*/ 10000 w 10000"/>
              <a:gd name="connsiteY3" fmla="*/ 0 h 10000"/>
              <a:gd name="connsiteX4" fmla="*/ 139 w 10000"/>
              <a:gd name="connsiteY4" fmla="*/ 0 h 10000"/>
              <a:gd name="connsiteX5" fmla="*/ 0 w 10000"/>
              <a:gd name="connsiteY5" fmla="*/ 3202 h 10000"/>
              <a:gd name="connsiteX0" fmla="*/ 0 w 9965"/>
              <a:gd name="connsiteY0" fmla="*/ 3202 h 10000"/>
              <a:gd name="connsiteX1" fmla="*/ 307 w 9965"/>
              <a:gd name="connsiteY1" fmla="*/ 10000 h 10000"/>
              <a:gd name="connsiteX2" fmla="*/ 9947 w 9965"/>
              <a:gd name="connsiteY2" fmla="*/ 10000 h 10000"/>
              <a:gd name="connsiteX3" fmla="*/ 9947 w 9965"/>
              <a:gd name="connsiteY3" fmla="*/ 0 h 10000"/>
              <a:gd name="connsiteX4" fmla="*/ 139 w 9965"/>
              <a:gd name="connsiteY4" fmla="*/ 0 h 10000"/>
              <a:gd name="connsiteX5" fmla="*/ 0 w 9965"/>
              <a:gd name="connsiteY5" fmla="*/ 3202 h 10000"/>
              <a:gd name="connsiteX0" fmla="*/ 0 w 10000"/>
              <a:gd name="connsiteY0" fmla="*/ 3202 h 10000"/>
              <a:gd name="connsiteX1" fmla="*/ 308 w 10000"/>
              <a:gd name="connsiteY1" fmla="*/ 10000 h 10000"/>
              <a:gd name="connsiteX2" fmla="*/ 9982 w 10000"/>
              <a:gd name="connsiteY2" fmla="*/ 10000 h 10000"/>
              <a:gd name="connsiteX3" fmla="*/ 9982 w 10000"/>
              <a:gd name="connsiteY3" fmla="*/ 0 h 10000"/>
              <a:gd name="connsiteX4" fmla="*/ 139 w 10000"/>
              <a:gd name="connsiteY4" fmla="*/ 0 h 10000"/>
              <a:gd name="connsiteX5" fmla="*/ 0 w 10000"/>
              <a:gd name="connsiteY5" fmla="*/ 3202 h 10000"/>
              <a:gd name="connsiteX0" fmla="*/ 0 w 10000"/>
              <a:gd name="connsiteY0" fmla="*/ 3202 h 10000"/>
              <a:gd name="connsiteX1" fmla="*/ 308 w 10000"/>
              <a:gd name="connsiteY1" fmla="*/ 10000 h 10000"/>
              <a:gd name="connsiteX2" fmla="*/ 9982 w 10000"/>
              <a:gd name="connsiteY2" fmla="*/ 10000 h 10000"/>
              <a:gd name="connsiteX3" fmla="*/ 9982 w 10000"/>
              <a:gd name="connsiteY3" fmla="*/ 0 h 10000"/>
              <a:gd name="connsiteX4" fmla="*/ 139 w 10000"/>
              <a:gd name="connsiteY4" fmla="*/ 0 h 10000"/>
              <a:gd name="connsiteX5" fmla="*/ 0 w 10000"/>
              <a:gd name="connsiteY5" fmla="*/ 3202 h 10000"/>
              <a:gd name="connsiteX0" fmla="*/ 0 w 9982"/>
              <a:gd name="connsiteY0" fmla="*/ 3202 h 10000"/>
              <a:gd name="connsiteX1" fmla="*/ 308 w 9982"/>
              <a:gd name="connsiteY1" fmla="*/ 10000 h 10000"/>
              <a:gd name="connsiteX2" fmla="*/ 9982 w 9982"/>
              <a:gd name="connsiteY2" fmla="*/ 10000 h 10000"/>
              <a:gd name="connsiteX3" fmla="*/ 9982 w 9982"/>
              <a:gd name="connsiteY3" fmla="*/ 0 h 10000"/>
              <a:gd name="connsiteX4" fmla="*/ 139 w 9982"/>
              <a:gd name="connsiteY4" fmla="*/ 0 h 10000"/>
              <a:gd name="connsiteX5" fmla="*/ 0 w 9982"/>
              <a:gd name="connsiteY5" fmla="*/ 32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2" h="10000">
                <a:moveTo>
                  <a:pt x="0" y="3202"/>
                </a:moveTo>
                <a:cubicBezTo>
                  <a:pt x="102" y="5468"/>
                  <a:pt x="206" y="7734"/>
                  <a:pt x="308" y="10000"/>
                </a:cubicBezTo>
                <a:lnTo>
                  <a:pt x="9982" y="10000"/>
                </a:lnTo>
                <a:lnTo>
                  <a:pt x="9982" y="0"/>
                </a:lnTo>
                <a:lnTo>
                  <a:pt x="139" y="0"/>
                </a:lnTo>
                <a:cubicBezTo>
                  <a:pt x="93" y="1067"/>
                  <a:pt x="46" y="2135"/>
                  <a:pt x="0" y="3202"/>
                </a:cubicBez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2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10873108" y="6580800"/>
            <a:ext cx="979397" cy="230400"/>
          </a:xfrm>
          <a:prstGeom prst="rect">
            <a:avLst/>
          </a:prstGeom>
        </p:spPr>
        <p:txBody>
          <a:bodyPr lIns="0" tIns="0" rIns="18000" bIns="1800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r"/>
            <a:fld id="{B1F92669-E9AC-495A-9485-4D654D02948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8" name="Picture 17" descr="NOMURA_A4_PMS_1797.emf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 bwMode="white">
          <a:xfrm>
            <a:off x="10284067" y="306905"/>
            <a:ext cx="1550769" cy="222805"/>
          </a:xfrm>
          <a:prstGeom prst="rect">
            <a:avLst/>
          </a:prstGeom>
        </p:spPr>
      </p:pic>
      <p:sp>
        <p:nvSpPr>
          <p:cNvPr id="1030" name="Freeform 6"/>
          <p:cNvSpPr>
            <a:spLocks/>
          </p:cNvSpPr>
          <p:nvPr/>
        </p:nvSpPr>
        <p:spPr bwMode="auto">
          <a:xfrm>
            <a:off x="1874129" y="1"/>
            <a:ext cx="10372970" cy="842963"/>
          </a:xfrm>
          <a:custGeom>
            <a:avLst/>
            <a:gdLst/>
            <a:ahLst/>
            <a:cxnLst>
              <a:cxn ang="0">
                <a:pos x="0" y="170"/>
              </a:cxn>
              <a:cxn ang="0">
                <a:pos x="163" y="531"/>
              </a:cxn>
              <a:cxn ang="0">
                <a:pos x="5309" y="531"/>
              </a:cxn>
              <a:cxn ang="0">
                <a:pos x="5309" y="0"/>
              </a:cxn>
              <a:cxn ang="0">
                <a:pos x="74" y="0"/>
              </a:cxn>
              <a:cxn ang="0">
                <a:pos x="0" y="170"/>
              </a:cxn>
            </a:cxnLst>
            <a:rect l="0" t="0" r="r" b="b"/>
            <a:pathLst>
              <a:path w="5309" h="531">
                <a:moveTo>
                  <a:pt x="0" y="170"/>
                </a:moveTo>
                <a:lnTo>
                  <a:pt x="163" y="531"/>
                </a:lnTo>
                <a:lnTo>
                  <a:pt x="5309" y="531"/>
                </a:lnTo>
                <a:lnTo>
                  <a:pt x="5309" y="0"/>
                </a:lnTo>
                <a:lnTo>
                  <a:pt x="74" y="0"/>
                </a:lnTo>
                <a:lnTo>
                  <a:pt x="0" y="17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661159" y="396875"/>
            <a:ext cx="400539" cy="446088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0" y="179"/>
              </a:cxn>
              <a:cxn ang="0">
                <a:pos x="48" y="281"/>
              </a:cxn>
              <a:cxn ang="0">
                <a:pos x="205" y="281"/>
              </a:cxn>
              <a:cxn ang="0">
                <a:pos x="77" y="0"/>
              </a:cxn>
            </a:cxnLst>
            <a:rect l="0" t="0" r="r" b="b"/>
            <a:pathLst>
              <a:path w="205" h="281">
                <a:moveTo>
                  <a:pt x="77" y="0"/>
                </a:moveTo>
                <a:lnTo>
                  <a:pt x="0" y="179"/>
                </a:lnTo>
                <a:lnTo>
                  <a:pt x="48" y="281"/>
                </a:lnTo>
                <a:lnTo>
                  <a:pt x="205" y="281"/>
                </a:lnTo>
                <a:lnTo>
                  <a:pt x="77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1655299" y="396875"/>
            <a:ext cx="400539" cy="446088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0" y="179"/>
              </a:cxn>
              <a:cxn ang="0">
                <a:pos x="48" y="281"/>
              </a:cxn>
              <a:cxn ang="0">
                <a:pos x="205" y="281"/>
              </a:cxn>
              <a:cxn ang="0">
                <a:pos x="77" y="0"/>
              </a:cxn>
            </a:cxnLst>
            <a:rect l="0" t="0" r="r" b="b"/>
            <a:pathLst>
              <a:path w="205" h="281">
                <a:moveTo>
                  <a:pt x="77" y="0"/>
                </a:moveTo>
                <a:lnTo>
                  <a:pt x="0" y="179"/>
                </a:lnTo>
                <a:lnTo>
                  <a:pt x="48" y="281"/>
                </a:lnTo>
                <a:lnTo>
                  <a:pt x="205" y="281"/>
                </a:lnTo>
                <a:lnTo>
                  <a:pt x="7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606452" y="1"/>
            <a:ext cx="273538" cy="396875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0" y="0"/>
              </a:cxn>
              <a:cxn ang="0">
                <a:pos x="0" y="6"/>
              </a:cxn>
              <a:cxn ang="0">
                <a:pos x="105" y="250"/>
              </a:cxn>
              <a:cxn ang="0">
                <a:pos x="140" y="170"/>
              </a:cxn>
              <a:cxn ang="0">
                <a:pos x="67" y="0"/>
              </a:cxn>
            </a:cxnLst>
            <a:rect l="0" t="0" r="r" b="b"/>
            <a:pathLst>
              <a:path w="140" h="250">
                <a:moveTo>
                  <a:pt x="67" y="0"/>
                </a:moveTo>
                <a:lnTo>
                  <a:pt x="0" y="0"/>
                </a:lnTo>
                <a:lnTo>
                  <a:pt x="0" y="6"/>
                </a:lnTo>
                <a:lnTo>
                  <a:pt x="105" y="250"/>
                </a:lnTo>
                <a:lnTo>
                  <a:pt x="140" y="170"/>
                </a:lnTo>
                <a:lnTo>
                  <a:pt x="67" y="0"/>
                </a:lnTo>
                <a:close/>
              </a:path>
            </a:pathLst>
          </a:custGeom>
          <a:solidFill>
            <a:srgbClr val="CECE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600591" y="1"/>
            <a:ext cx="273538" cy="396875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0" y="0"/>
              </a:cxn>
              <a:cxn ang="0">
                <a:pos x="0" y="6"/>
              </a:cxn>
              <a:cxn ang="0">
                <a:pos x="105" y="250"/>
              </a:cxn>
              <a:cxn ang="0">
                <a:pos x="140" y="170"/>
              </a:cxn>
              <a:cxn ang="0">
                <a:pos x="67" y="0"/>
              </a:cxn>
            </a:cxnLst>
            <a:rect l="0" t="0" r="r" b="b"/>
            <a:pathLst>
              <a:path w="140" h="250">
                <a:moveTo>
                  <a:pt x="67" y="0"/>
                </a:moveTo>
                <a:lnTo>
                  <a:pt x="0" y="0"/>
                </a:lnTo>
                <a:lnTo>
                  <a:pt x="0" y="6"/>
                </a:lnTo>
                <a:lnTo>
                  <a:pt x="105" y="250"/>
                </a:lnTo>
                <a:lnTo>
                  <a:pt x="140" y="170"/>
                </a:lnTo>
                <a:lnTo>
                  <a:pt x="6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160975" y="284163"/>
            <a:ext cx="506047" cy="558800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0" y="352"/>
              </a:cxn>
              <a:cxn ang="0">
                <a:pos x="215" y="352"/>
              </a:cxn>
              <a:cxn ang="0">
                <a:pos x="259" y="250"/>
              </a:cxn>
              <a:cxn ang="0">
                <a:pos x="154" y="0"/>
              </a:cxn>
            </a:cxnLst>
            <a:rect l="0" t="0" r="r" b="b"/>
            <a:pathLst>
              <a:path w="259" h="352">
                <a:moveTo>
                  <a:pt x="154" y="0"/>
                </a:moveTo>
                <a:lnTo>
                  <a:pt x="0" y="352"/>
                </a:lnTo>
                <a:lnTo>
                  <a:pt x="215" y="352"/>
                </a:lnTo>
                <a:lnTo>
                  <a:pt x="259" y="250"/>
                </a:lnTo>
                <a:lnTo>
                  <a:pt x="154" y="0"/>
                </a:lnTo>
                <a:close/>
              </a:path>
            </a:pathLst>
          </a:custGeom>
          <a:solidFill>
            <a:srgbClr val="CECE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1149253" y="284163"/>
            <a:ext cx="506047" cy="558800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0" y="352"/>
              </a:cxn>
              <a:cxn ang="0">
                <a:pos x="215" y="352"/>
              </a:cxn>
              <a:cxn ang="0">
                <a:pos x="259" y="250"/>
              </a:cxn>
              <a:cxn ang="0">
                <a:pos x="154" y="0"/>
              </a:cxn>
            </a:cxnLst>
            <a:rect l="0" t="0" r="r" b="b"/>
            <a:pathLst>
              <a:path w="259" h="352">
                <a:moveTo>
                  <a:pt x="154" y="0"/>
                </a:moveTo>
                <a:lnTo>
                  <a:pt x="0" y="352"/>
                </a:lnTo>
                <a:lnTo>
                  <a:pt x="215" y="352"/>
                </a:lnTo>
                <a:lnTo>
                  <a:pt x="259" y="250"/>
                </a:lnTo>
                <a:lnTo>
                  <a:pt x="15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336451" y="1"/>
            <a:ext cx="980831" cy="842963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224" y="0"/>
              </a:cxn>
              <a:cxn ang="0">
                <a:pos x="0" y="531"/>
              </a:cxn>
              <a:cxn ang="0">
                <a:pos x="275" y="531"/>
              </a:cxn>
              <a:cxn ang="0">
                <a:pos x="502" y="0"/>
              </a:cxn>
            </a:cxnLst>
            <a:rect l="0" t="0" r="r" b="b"/>
            <a:pathLst>
              <a:path w="502" h="531">
                <a:moveTo>
                  <a:pt x="502" y="0"/>
                </a:moveTo>
                <a:lnTo>
                  <a:pt x="224" y="0"/>
                </a:lnTo>
                <a:lnTo>
                  <a:pt x="0" y="531"/>
                </a:lnTo>
                <a:lnTo>
                  <a:pt x="275" y="531"/>
                </a:lnTo>
                <a:lnTo>
                  <a:pt x="502" y="0"/>
                </a:lnTo>
                <a:close/>
              </a:path>
            </a:pathLst>
          </a:custGeom>
          <a:solidFill>
            <a:srgbClr val="CECE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318868" y="1"/>
            <a:ext cx="980831" cy="842963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224" y="0"/>
              </a:cxn>
              <a:cxn ang="0">
                <a:pos x="0" y="531"/>
              </a:cxn>
              <a:cxn ang="0">
                <a:pos x="275" y="531"/>
              </a:cxn>
              <a:cxn ang="0">
                <a:pos x="502" y="0"/>
              </a:cxn>
            </a:cxnLst>
            <a:rect l="0" t="0" r="r" b="b"/>
            <a:pathLst>
              <a:path w="502" h="531">
                <a:moveTo>
                  <a:pt x="502" y="0"/>
                </a:moveTo>
                <a:lnTo>
                  <a:pt x="224" y="0"/>
                </a:lnTo>
                <a:lnTo>
                  <a:pt x="0" y="531"/>
                </a:lnTo>
                <a:lnTo>
                  <a:pt x="275" y="531"/>
                </a:lnTo>
                <a:lnTo>
                  <a:pt x="50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1731500" y="1"/>
            <a:ext cx="287216" cy="26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" y="170"/>
              </a:cxn>
              <a:cxn ang="0">
                <a:pos x="147" y="0"/>
              </a:cxn>
              <a:cxn ang="0">
                <a:pos x="0" y="0"/>
              </a:cxn>
            </a:cxnLst>
            <a:rect l="0" t="0" r="r" b="b"/>
            <a:pathLst>
              <a:path w="147" h="170">
                <a:moveTo>
                  <a:pt x="0" y="0"/>
                </a:moveTo>
                <a:lnTo>
                  <a:pt x="73" y="170"/>
                </a:lnTo>
                <a:lnTo>
                  <a:pt x="1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1731500" y="1"/>
            <a:ext cx="287216" cy="26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" y="170"/>
              </a:cxn>
              <a:cxn ang="0">
                <a:pos x="147" y="0"/>
              </a:cxn>
              <a:cxn ang="0">
                <a:pos x="0" y="0"/>
              </a:cxn>
            </a:cxnLst>
            <a:rect l="0" t="0" r="r" b="b"/>
            <a:pathLst>
              <a:path w="147" h="170">
                <a:moveTo>
                  <a:pt x="0" y="0"/>
                </a:moveTo>
                <a:lnTo>
                  <a:pt x="73" y="170"/>
                </a:lnTo>
                <a:lnTo>
                  <a:pt x="147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1734430" y="1"/>
            <a:ext cx="287216" cy="269875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0"/>
              </a:cxn>
              <a:cxn ang="0">
                <a:pos x="73" y="170"/>
              </a:cxn>
              <a:cxn ang="0">
                <a:pos x="147" y="0"/>
              </a:cxn>
            </a:cxnLst>
            <a:rect l="0" t="0" r="r" b="b"/>
            <a:pathLst>
              <a:path w="147" h="170">
                <a:moveTo>
                  <a:pt x="147" y="0"/>
                </a:moveTo>
                <a:lnTo>
                  <a:pt x="0" y="0"/>
                </a:lnTo>
                <a:lnTo>
                  <a:pt x="73" y="170"/>
                </a:lnTo>
                <a:lnTo>
                  <a:pt x="147" y="0"/>
                </a:lnTo>
                <a:close/>
              </a:path>
            </a:pathLst>
          </a:custGeom>
          <a:solidFill>
            <a:srgbClr val="9B9B9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1731500" y="1"/>
            <a:ext cx="287216" cy="269875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0"/>
              </a:cxn>
              <a:cxn ang="0">
                <a:pos x="73" y="170"/>
              </a:cxn>
              <a:cxn ang="0">
                <a:pos x="147" y="0"/>
              </a:cxn>
            </a:cxnLst>
            <a:rect l="0" t="0" r="r" b="b"/>
            <a:pathLst>
              <a:path w="147" h="170">
                <a:moveTo>
                  <a:pt x="147" y="0"/>
                </a:moveTo>
                <a:lnTo>
                  <a:pt x="0" y="0"/>
                </a:lnTo>
                <a:lnTo>
                  <a:pt x="73" y="170"/>
                </a:lnTo>
                <a:lnTo>
                  <a:pt x="14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1458937" y="9526"/>
            <a:ext cx="355600" cy="671513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0" y="173"/>
              </a:cxn>
              <a:cxn ang="0">
                <a:pos x="105" y="423"/>
              </a:cxn>
              <a:cxn ang="0">
                <a:pos x="182" y="244"/>
              </a:cxn>
              <a:cxn ang="0">
                <a:pos x="77" y="0"/>
              </a:cxn>
            </a:cxnLst>
            <a:rect l="0" t="0" r="r" b="b"/>
            <a:pathLst>
              <a:path w="182" h="423">
                <a:moveTo>
                  <a:pt x="77" y="0"/>
                </a:moveTo>
                <a:lnTo>
                  <a:pt x="0" y="173"/>
                </a:lnTo>
                <a:lnTo>
                  <a:pt x="105" y="423"/>
                </a:lnTo>
                <a:lnTo>
                  <a:pt x="182" y="244"/>
                </a:lnTo>
                <a:lnTo>
                  <a:pt x="77" y="0"/>
                </a:lnTo>
                <a:close/>
              </a:path>
            </a:pathLst>
          </a:custGeom>
          <a:solidFill>
            <a:srgbClr val="ACAC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1450146" y="9526"/>
            <a:ext cx="355600" cy="671513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0" y="173"/>
              </a:cxn>
              <a:cxn ang="0">
                <a:pos x="105" y="423"/>
              </a:cxn>
              <a:cxn ang="0">
                <a:pos x="182" y="244"/>
              </a:cxn>
              <a:cxn ang="0">
                <a:pos x="77" y="0"/>
              </a:cxn>
            </a:cxnLst>
            <a:rect l="0" t="0" r="r" b="b"/>
            <a:pathLst>
              <a:path w="182" h="423">
                <a:moveTo>
                  <a:pt x="77" y="0"/>
                </a:moveTo>
                <a:lnTo>
                  <a:pt x="0" y="173"/>
                </a:lnTo>
                <a:lnTo>
                  <a:pt x="105" y="423"/>
                </a:lnTo>
                <a:lnTo>
                  <a:pt x="182" y="244"/>
                </a:lnTo>
                <a:lnTo>
                  <a:pt x="7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1592776" y="1"/>
            <a:ext cx="7815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0"/>
              </a:cxn>
              <a:cxn ang="0">
                <a:pos x="4" y="6"/>
              </a:cxn>
              <a:cxn ang="0">
                <a:pos x="4" y="0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0" y="0"/>
                </a:lnTo>
                <a:lnTo>
                  <a:pt x="4" y="6"/>
                </a:lnTo>
                <a:lnTo>
                  <a:pt x="4" y="0"/>
                </a:lnTo>
                <a:close/>
              </a:path>
            </a:pathLst>
          </a:custGeom>
          <a:solidFill>
            <a:srgbClr val="ACAC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1592776" y="1"/>
            <a:ext cx="7815" cy="9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0"/>
              </a:cxn>
              <a:cxn ang="0">
                <a:pos x="4" y="6"/>
              </a:cxn>
              <a:cxn ang="0">
                <a:pos x="4" y="0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0" y="0"/>
                </a:lnTo>
                <a:lnTo>
                  <a:pt x="4" y="6"/>
                </a:lnTo>
                <a:lnTo>
                  <a:pt x="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870828" y="1"/>
            <a:ext cx="593969" cy="842963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227" y="0"/>
              </a:cxn>
              <a:cxn ang="0">
                <a:pos x="0" y="531"/>
              </a:cxn>
              <a:cxn ang="0">
                <a:pos x="150" y="531"/>
              </a:cxn>
              <a:cxn ang="0">
                <a:pos x="304" y="179"/>
              </a:cxn>
              <a:cxn ang="0">
                <a:pos x="227" y="0"/>
              </a:cxn>
            </a:cxnLst>
            <a:rect l="0" t="0" r="r" b="b"/>
            <a:pathLst>
              <a:path w="304" h="531">
                <a:moveTo>
                  <a:pt x="227" y="0"/>
                </a:moveTo>
                <a:lnTo>
                  <a:pt x="227" y="0"/>
                </a:lnTo>
                <a:lnTo>
                  <a:pt x="0" y="531"/>
                </a:lnTo>
                <a:lnTo>
                  <a:pt x="150" y="531"/>
                </a:lnTo>
                <a:lnTo>
                  <a:pt x="304" y="179"/>
                </a:lnTo>
                <a:lnTo>
                  <a:pt x="227" y="0"/>
                </a:lnTo>
                <a:close/>
              </a:path>
            </a:pathLst>
          </a:custGeom>
          <a:solidFill>
            <a:srgbClr val="ACAC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856176" y="1"/>
            <a:ext cx="593969" cy="842963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227" y="0"/>
              </a:cxn>
              <a:cxn ang="0">
                <a:pos x="0" y="531"/>
              </a:cxn>
              <a:cxn ang="0">
                <a:pos x="150" y="531"/>
              </a:cxn>
              <a:cxn ang="0">
                <a:pos x="304" y="179"/>
              </a:cxn>
              <a:cxn ang="0">
                <a:pos x="227" y="0"/>
              </a:cxn>
            </a:cxnLst>
            <a:rect l="0" t="0" r="r" b="b"/>
            <a:pathLst>
              <a:path w="304" h="531">
                <a:moveTo>
                  <a:pt x="227" y="0"/>
                </a:moveTo>
                <a:lnTo>
                  <a:pt x="227" y="0"/>
                </a:lnTo>
                <a:lnTo>
                  <a:pt x="0" y="531"/>
                </a:lnTo>
                <a:lnTo>
                  <a:pt x="150" y="531"/>
                </a:lnTo>
                <a:lnTo>
                  <a:pt x="304" y="179"/>
                </a:lnTo>
                <a:lnTo>
                  <a:pt x="22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1311421" y="1"/>
            <a:ext cx="300892" cy="284163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0" y="0"/>
              </a:cxn>
              <a:cxn ang="0">
                <a:pos x="77" y="179"/>
              </a:cxn>
              <a:cxn ang="0">
                <a:pos x="154" y="6"/>
              </a:cxn>
              <a:cxn ang="0">
                <a:pos x="150" y="0"/>
              </a:cxn>
            </a:cxnLst>
            <a:rect l="0" t="0" r="r" b="b"/>
            <a:pathLst>
              <a:path w="154" h="179">
                <a:moveTo>
                  <a:pt x="150" y="0"/>
                </a:moveTo>
                <a:lnTo>
                  <a:pt x="0" y="0"/>
                </a:lnTo>
                <a:lnTo>
                  <a:pt x="77" y="179"/>
                </a:lnTo>
                <a:lnTo>
                  <a:pt x="154" y="6"/>
                </a:lnTo>
                <a:lnTo>
                  <a:pt x="150" y="0"/>
                </a:lnTo>
                <a:close/>
              </a:path>
            </a:pathLst>
          </a:custGeom>
          <a:solidFill>
            <a:srgbClr val="9090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1299699" y="1"/>
            <a:ext cx="300892" cy="284163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0" y="0"/>
              </a:cxn>
              <a:cxn ang="0">
                <a:pos x="77" y="179"/>
              </a:cxn>
              <a:cxn ang="0">
                <a:pos x="154" y="6"/>
              </a:cxn>
              <a:cxn ang="0">
                <a:pos x="150" y="0"/>
              </a:cxn>
            </a:cxnLst>
            <a:rect l="0" t="0" r="r" b="b"/>
            <a:pathLst>
              <a:path w="154" h="179">
                <a:moveTo>
                  <a:pt x="150" y="0"/>
                </a:moveTo>
                <a:lnTo>
                  <a:pt x="0" y="0"/>
                </a:lnTo>
                <a:lnTo>
                  <a:pt x="77" y="179"/>
                </a:lnTo>
                <a:lnTo>
                  <a:pt x="154" y="6"/>
                </a:lnTo>
                <a:lnTo>
                  <a:pt x="15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299699" y="0"/>
            <a:ext cx="1954" cy="1588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1299699" y="0"/>
            <a:ext cx="1954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4" r:id="rId2"/>
    <p:sldLayoutId id="2147483763" r:id="rId3"/>
    <p:sldLayoutId id="2147483751" r:id="rId4"/>
    <p:sldLayoutId id="2147483752" r:id="rId5"/>
    <p:sldLayoutId id="2147483753" r:id="rId6"/>
    <p:sldLayoutId id="2147483750" r:id="rId7"/>
    <p:sldLayoutId id="2147483739" r:id="rId8"/>
    <p:sldLayoutId id="2147483712" r:id="rId9"/>
    <p:sldLayoutId id="2147483710" r:id="rId10"/>
    <p:sldLayoutId id="2147483735" r:id="rId11"/>
    <p:sldLayoutId id="2147483736" r:id="rId12"/>
    <p:sldLayoutId id="2147483727" r:id="rId13"/>
    <p:sldLayoutId id="2147483728" r:id="rId14"/>
    <p:sldLayoutId id="2147483726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48" r:id="rId35"/>
    <p:sldLayoutId id="2147483749" r:id="rId36"/>
    <p:sldLayoutId id="2147483762" r:id="rId37"/>
    <p:sldLayoutId id="2147483764" r:id="rId38"/>
    <p:sldLayoutId id="2147483777" r:id="rId39"/>
    <p:sldLayoutId id="2147483778" r:id="rId40"/>
    <p:sldLayoutId id="2147483779" r:id="rId41"/>
  </p:sldLayoutIdLst>
  <p:transition>
    <p:wipe dir="r"/>
  </p:transition>
  <p:hf hd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algn="l" defTabSz="957263" rtl="0" eaLnBrk="1" fontAlgn="base" hangingPunct="1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244475" indent="-242888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cc.org.uk/?ref=logo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chart" Target="../charts/chart3.xm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chart" Target="../charts/chart2.xml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857" y="5072564"/>
            <a:ext cx="5927886" cy="858952"/>
          </a:xfrm>
        </p:spPr>
        <p:txBody>
          <a:bodyPr>
            <a:normAutofit fontScale="90000"/>
          </a:bodyPr>
          <a:lstStyle/>
          <a:p>
            <a:pPr algn="r"/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Health Journey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5748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52479" y="57600"/>
            <a:ext cx="6336000" cy="720000"/>
          </a:xfrm>
        </p:spPr>
        <p:txBody>
          <a:bodyPr lIns="0" tIns="0" rIns="0" bIns="0" anchor="ctr" anchorCtr="0"/>
          <a:lstStyle/>
          <a:p>
            <a:r>
              <a:rPr lang="en-US" dirty="0"/>
              <a:t>Our  Health Journey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118157" y="47766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1570" y="47766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4" name="Picture 13" descr="back event 2 2012.jpg"/>
          <p:cNvPicPr>
            <a:picLocks noChangeAspect="1"/>
          </p:cNvPicPr>
          <p:nvPr/>
        </p:nvPicPr>
        <p:blipFill>
          <a:blip r:embed="rId3" cstate="print"/>
          <a:srcRect b="15867"/>
          <a:stretch>
            <a:fillRect/>
          </a:stretch>
        </p:blipFill>
        <p:spPr>
          <a:xfrm>
            <a:off x="9778201" y="2845203"/>
            <a:ext cx="2486025" cy="20130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31300"/>
              </p:ext>
            </p:extLst>
          </p:nvPr>
        </p:nvGraphicFramePr>
        <p:xfrm>
          <a:off x="1447801" y="1235260"/>
          <a:ext cx="6942667" cy="198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4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11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Healthy</a:t>
                      </a:r>
                      <a:endParaRPr lang="en-GB" sz="1100" b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2015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2016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2017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2018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Smoking</a:t>
                      </a:r>
                      <a:endParaRPr lang="en-GB" sz="11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75%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68%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72%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94%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 not smoking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Nutrition</a:t>
                      </a:r>
                      <a:endParaRPr lang="en-GB" sz="11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58%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56%</a:t>
                      </a:r>
                      <a:endParaRPr lang="en-GB" sz="11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47%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48%  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  Eating Healthy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Alcohol</a:t>
                      </a:r>
                      <a:endParaRPr lang="en-GB" sz="11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82%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81%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70%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71%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69% drinking sensibly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Mental Wellbeing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99%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98%</a:t>
                      </a:r>
                      <a:endParaRPr lang="en-GB" sz="11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98%</a:t>
                      </a:r>
                      <a:endParaRPr lang="en-GB" sz="11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97% 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98% no signs of depression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Physical Activity</a:t>
                      </a:r>
                      <a:endParaRPr lang="en-GB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 have sufficient  activity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82413"/>
              </p:ext>
            </p:extLst>
          </p:nvPr>
        </p:nvGraphicFramePr>
        <p:xfrm>
          <a:off x="1431491" y="3636102"/>
          <a:ext cx="697265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15">
                <a:tc>
                  <a:txBody>
                    <a:bodyPr/>
                    <a:lstStyle/>
                    <a:p>
                      <a:r>
                        <a:rPr lang="en-GB" sz="1200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Musculoskeletal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Nutrition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24">
                <a:tc>
                  <a:txBody>
                    <a:bodyPr/>
                    <a:lstStyle/>
                    <a:p>
                      <a:r>
                        <a:rPr lang="en-GB" sz="1200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Alcohol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48">
                <a:tc>
                  <a:txBody>
                    <a:bodyPr/>
                    <a:lstStyle/>
                    <a:p>
                      <a:r>
                        <a:rPr lang="en-GB" sz="1200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Physical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9716" y="3266770"/>
            <a:ext cx="277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3 Risk Factors</a:t>
            </a:r>
          </a:p>
        </p:txBody>
      </p:sp>
      <p:pic>
        <p:nvPicPr>
          <p:cNvPr id="2050" name="Picture 2" descr="G:\Fitness Centre\Pictures\Events &amp; Challenge Photos\2016\Winter Wellbeing_2016\IMG_4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56" y="845411"/>
            <a:ext cx="2486024" cy="19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Fitness Centre\Pictures\Events &amp; Challenge Photos\2016\Winter Wellbeing_2016\IMG_46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200" y="4880614"/>
            <a:ext cx="2486025" cy="19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529415" y="204490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121200" y="5021029"/>
            <a:ext cx="1923391" cy="165875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 err="1">
              <a:latin typeface="Arial" charset="0"/>
            </a:endParaRPr>
          </a:p>
        </p:txBody>
      </p:sp>
      <p:pic>
        <p:nvPicPr>
          <p:cNvPr id="19" name="Picture 5" descr="Health &amp; Wellbeing Award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30" y="5478689"/>
            <a:ext cx="1473528" cy="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6556132" y="5021029"/>
            <a:ext cx="1845689" cy="163665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 err="1">
              <a:latin typeface="Arial" charset="0"/>
            </a:endParaRPr>
          </a:p>
        </p:txBody>
      </p:sp>
      <p:pic>
        <p:nvPicPr>
          <p:cNvPr id="21" name="Picture 7" descr="http://intranet.nomuranow.com/green-nomura/resources/images/BHC_Logo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36" y="5478689"/>
            <a:ext cx="1452678" cy="7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 bwMode="auto">
          <a:xfrm>
            <a:off x="1718355" y="4997689"/>
            <a:ext cx="1883137" cy="170543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 err="1">
              <a:latin typeface="Arial" charset="0"/>
            </a:endParaRPr>
          </a:p>
        </p:txBody>
      </p:sp>
      <p:pic>
        <p:nvPicPr>
          <p:cNvPr id="23" name="Picture 7" descr="London Cycling Campaign">
            <a:hlinkClick r:id="rId8" tooltip="LCC homepag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36" y="5435908"/>
            <a:ext cx="1414496" cy="8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504499" y="2275378"/>
            <a:ext cx="1013586" cy="1216148"/>
          </a:xfrm>
          <a:prstGeom prst="rect">
            <a:avLst/>
          </a:prstGeom>
          <a:ln>
            <a:noFill/>
          </a:ln>
        </p:spPr>
        <p:txBody>
          <a:bodyPr wrap="square" lIns="107113" tIns="53553" rIns="107113" bIns="53553">
            <a:spAutoFit/>
          </a:bodyPr>
          <a:lstStyle/>
          <a:p>
            <a:pPr defTabSz="534897"/>
            <a:r>
              <a:rPr lang="en-GB" dirty="0">
                <a:solidFill>
                  <a:schemeClr val="accent1"/>
                </a:solidFill>
                <a:latin typeface="Arial"/>
              </a:rPr>
              <a:t>19%</a:t>
            </a:r>
          </a:p>
          <a:p>
            <a:pPr defTabSz="534897"/>
            <a:r>
              <a:rPr lang="en-GB" sz="1400" dirty="0">
                <a:solidFill>
                  <a:schemeClr val="accent1"/>
                </a:solidFill>
                <a:latin typeface="Arial"/>
              </a:rPr>
              <a:t>Obese</a:t>
            </a:r>
          </a:p>
          <a:p>
            <a:pPr defTabSz="534897"/>
            <a:r>
              <a:rPr lang="en-GB" sz="1000" dirty="0">
                <a:solidFill>
                  <a:schemeClr val="accent1"/>
                </a:solidFill>
                <a:latin typeface="Arial"/>
              </a:rPr>
              <a:t>Body mass adjusted for waist circumference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28281" y="3624928"/>
            <a:ext cx="1052561" cy="1216148"/>
          </a:xfrm>
          <a:prstGeom prst="rect">
            <a:avLst/>
          </a:prstGeom>
          <a:ln>
            <a:noFill/>
          </a:ln>
        </p:spPr>
        <p:txBody>
          <a:bodyPr wrap="square" lIns="107113" tIns="53553" rIns="107113" bIns="53553">
            <a:spAutoFit/>
          </a:bodyPr>
          <a:lstStyle/>
          <a:p>
            <a:pPr defTabSz="534897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</a:rPr>
              <a:t>30%</a:t>
            </a:r>
          </a:p>
          <a:p>
            <a:pPr defTabSz="534897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Alcohol</a:t>
            </a:r>
          </a:p>
          <a:p>
            <a:pPr defTabSz="534897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Exceeding recommended units </a:t>
            </a:r>
            <a:br>
              <a:rPr lang="en-GB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endParaRPr lang="en-GB" sz="10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536" y="2535585"/>
            <a:ext cx="957596" cy="2201033"/>
          </a:xfrm>
          <a:prstGeom prst="rect">
            <a:avLst/>
          </a:prstGeom>
          <a:ln>
            <a:noFill/>
          </a:ln>
        </p:spPr>
        <p:txBody>
          <a:bodyPr wrap="square" lIns="107113" tIns="53553" rIns="107113" bIns="53553">
            <a:spAutoFit/>
          </a:bodyPr>
          <a:lstStyle/>
          <a:p>
            <a:pPr defTabSz="534897"/>
            <a:r>
              <a:rPr lang="en-GB" dirty="0">
                <a:solidFill>
                  <a:schemeClr val="accent2"/>
                </a:solidFill>
                <a:latin typeface="Arial"/>
              </a:rPr>
              <a:t>20%</a:t>
            </a:r>
          </a:p>
          <a:p>
            <a:pPr defTabSz="534897"/>
            <a:r>
              <a:rPr lang="en-GB" sz="1400" dirty="0">
                <a:solidFill>
                  <a:schemeClr val="accent2"/>
                </a:solidFill>
                <a:latin typeface="Arial"/>
              </a:rPr>
              <a:t>Health Checks </a:t>
            </a:r>
          </a:p>
          <a:p>
            <a:pPr defTabSz="534897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have measured there blood pressure cholesterol and glucose in the past year</a:t>
            </a:r>
            <a:endParaRPr lang="en-GB" sz="1000" dirty="0"/>
          </a:p>
          <a:p>
            <a:pPr defTabSz="534897"/>
            <a:endParaRPr lang="en-GB" sz="10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4194" y="889197"/>
            <a:ext cx="277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Measuring Health Risk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087" y="1167382"/>
            <a:ext cx="985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76% 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Feel Fatigued </a:t>
            </a:r>
          </a:p>
          <a:p>
            <a:r>
              <a:rPr lang="en-GB" sz="1000" dirty="0">
                <a:solidFill>
                  <a:schemeClr val="accent1"/>
                </a:solidFill>
              </a:rPr>
              <a:t>at least once a week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93168" y="1235260"/>
            <a:ext cx="1013586" cy="908371"/>
          </a:xfrm>
          <a:prstGeom prst="rect">
            <a:avLst/>
          </a:prstGeom>
          <a:ln>
            <a:noFill/>
          </a:ln>
        </p:spPr>
        <p:txBody>
          <a:bodyPr wrap="square" lIns="107113" tIns="53553" rIns="107113" bIns="53553">
            <a:spAutoFit/>
          </a:bodyPr>
          <a:lstStyle/>
          <a:p>
            <a:pPr defTabSz="534897"/>
            <a:r>
              <a:rPr lang="en-GB" dirty="0">
                <a:solidFill>
                  <a:schemeClr val="accent2"/>
                </a:solidFill>
                <a:latin typeface="Arial"/>
              </a:rPr>
              <a:t>15%</a:t>
            </a:r>
          </a:p>
          <a:p>
            <a:pPr defTabSz="534897"/>
            <a:r>
              <a:rPr lang="en-GB" sz="1400" dirty="0">
                <a:solidFill>
                  <a:schemeClr val="accent2"/>
                </a:solidFill>
                <a:latin typeface="Arial"/>
              </a:rPr>
              <a:t>Smoking</a:t>
            </a:r>
          </a:p>
          <a:p>
            <a:pPr defTabSz="534897"/>
            <a:r>
              <a:rPr lang="en-GB" sz="1000" dirty="0">
                <a:solidFill>
                  <a:schemeClr val="accent2"/>
                </a:solidFill>
                <a:latin typeface="Arial"/>
              </a:rPr>
              <a:t>Data from UK </a:t>
            </a:r>
            <a:r>
              <a:rPr lang="en-GB" sz="1000" dirty="0" err="1">
                <a:solidFill>
                  <a:schemeClr val="accent2"/>
                </a:solidFill>
                <a:latin typeface="Arial"/>
              </a:rPr>
              <a:t>Gov</a:t>
            </a:r>
            <a:r>
              <a:rPr lang="en-GB" sz="1000" dirty="0">
                <a:solidFill>
                  <a:schemeClr val="accent2"/>
                </a:solidFill>
                <a:latin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8253258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5" grpId="0"/>
      <p:bldP spid="26" grpId="0"/>
      <p:bldP spid="27" grpId="0"/>
      <p:bldP spid="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65994"/>
              </p:ext>
            </p:extLst>
          </p:nvPr>
        </p:nvGraphicFramePr>
        <p:xfrm>
          <a:off x="5877560" y="2387872"/>
          <a:ext cx="5758628" cy="413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51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fld id="{B1F92669-E9AC-495A-9485-4D654D02948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14002" y="2470110"/>
            <a:ext cx="4850590" cy="25950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GB" sz="1800" i="0" u="sng" dirty="0"/>
              <a:t>Musculoskeletal - Aim Movement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0" dirty="0"/>
              <a:t>DSE team from health experts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0" dirty="0"/>
              <a:t>Electronic assessments with exercises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0" dirty="0"/>
              <a:t>Back school and Clinical Pilates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0" dirty="0"/>
              <a:t>Sit  - stand desk  education to move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0" dirty="0"/>
              <a:t>Free health memberships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b="0" i="0" dirty="0"/>
              <a:t>Health Assessment Back Care Module</a:t>
            </a:r>
            <a:endParaRPr lang="en-GB" sz="1800" i="0" dirty="0"/>
          </a:p>
        </p:txBody>
      </p:sp>
      <p:sp>
        <p:nvSpPr>
          <p:cNvPr id="19" name="Text Placeholder 4"/>
          <p:cNvSpPr>
            <a:spLocks noGrp="1"/>
          </p:cNvSpPr>
          <p:nvPr>
            <p:ph sz="half" idx="2"/>
          </p:nvPr>
        </p:nvSpPr>
        <p:spPr>
          <a:xfrm>
            <a:off x="6114002" y="2594138"/>
            <a:ext cx="5133433" cy="39461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u="sng" dirty="0"/>
              <a:t>Nutrition - Aim Education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Onsite nutritionist with one voice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Food subsidies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Healthy food </a:t>
            </a:r>
            <a:r>
              <a:rPr lang="en-GB" sz="1800" dirty="0"/>
              <a:t>c</a:t>
            </a:r>
            <a:r>
              <a:rPr lang="en-GB" sz="1800" b="0" dirty="0"/>
              <a:t>ounter with food markings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Healthy weight programme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Encourage grow your own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Cooking work shops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Healthy </a:t>
            </a:r>
            <a:r>
              <a:rPr lang="en-GB" sz="1800" dirty="0"/>
              <a:t>f</a:t>
            </a:r>
            <a:r>
              <a:rPr lang="en-GB" sz="1800" b="0" dirty="0"/>
              <a:t>ood </a:t>
            </a:r>
            <a:r>
              <a:rPr lang="en-GB" sz="1800" dirty="0"/>
              <a:t>v</a:t>
            </a:r>
            <a:r>
              <a:rPr lang="en-GB" sz="1800" b="0" dirty="0"/>
              <a:t>ending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Monthly </a:t>
            </a:r>
            <a:r>
              <a:rPr lang="en-GB" sz="1800" dirty="0"/>
              <a:t>n</a:t>
            </a:r>
            <a:r>
              <a:rPr lang="en-GB" sz="1800" b="0" dirty="0"/>
              <a:t>utritional </a:t>
            </a:r>
            <a:r>
              <a:rPr lang="en-GB" sz="1800" dirty="0"/>
              <a:t>e</a:t>
            </a:r>
            <a:r>
              <a:rPr lang="en-GB" sz="1800" b="0" dirty="0"/>
              <a:t>vents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b="0" dirty="0"/>
              <a:t>2018 </a:t>
            </a:r>
            <a:r>
              <a:rPr lang="en-GB" sz="1800" dirty="0"/>
              <a:t>n</a:t>
            </a:r>
            <a:r>
              <a:rPr lang="en-GB" sz="1800" b="0" dirty="0"/>
              <a:t>ew</a:t>
            </a:r>
            <a:r>
              <a:rPr lang="en-GB" sz="1800" b="0" baseline="0" dirty="0"/>
              <a:t> caterer</a:t>
            </a:r>
            <a:endParaRPr lang="en-GB" sz="1800" b="0" dirty="0"/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96470" y="963037"/>
            <a:ext cx="10739717" cy="121818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We established  the top Health Risks  to the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We grade it on Proactive and Reactive spend from 6 different reports delivered by external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We then tailored  our health and wellbeing service lines to our top 10 health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Creating 55  health events in 2018,  measured  and with 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Offering our staff over  18 health pathways with 100  health interventions.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24140" y="2649614"/>
            <a:ext cx="5177500" cy="379370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u="sng" dirty="0"/>
              <a:t>Cancers Aim Lifestyle Changes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More capture opportunities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Education with health assessment</a:t>
            </a:r>
            <a:r>
              <a:rPr lang="en-GB" sz="1800" b="0" baseline="0" dirty="0"/>
              <a:t> modules</a:t>
            </a:r>
            <a:r>
              <a:rPr lang="en-GB" sz="1800" b="0" dirty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F</a:t>
            </a:r>
            <a:r>
              <a:rPr lang="en-GB" sz="1800" b="0" dirty="0"/>
              <a:t>ree services on site (Dental HVP)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Cancer talks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Encourage lifestyle changes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Support network – return to work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24140" y="2657989"/>
            <a:ext cx="4728972" cy="381839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u="sng" dirty="0"/>
              <a:t>Physical Activity - Aim Motivation 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Award winning facility</a:t>
            </a:r>
            <a:r>
              <a:rPr lang="en-GB" sz="1800" b="0" baseline="0" dirty="0"/>
              <a:t> onsite</a:t>
            </a:r>
            <a:endParaRPr lang="en-GB" sz="1800" b="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Education events</a:t>
            </a:r>
            <a:r>
              <a:rPr lang="en-GB" sz="1800" b="0" baseline="0" dirty="0"/>
              <a:t> about heart health </a:t>
            </a:r>
            <a:r>
              <a:rPr lang="en-GB" sz="1800" b="0" dirty="0"/>
              <a:t>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Cycle facilities and active travel to work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Running and walking programmes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Encourage business leads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Sports and social networks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Table tennis in the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b="0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24140" y="2663533"/>
            <a:ext cx="5828365" cy="41117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u="sng" dirty="0"/>
              <a:t>Mental Health - Aim Resilience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Free relaxation classes weekly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Workshops including family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Online resilience training tools for all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Health assessment module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Seminars &amp; knowledge of EAP</a:t>
            </a:r>
            <a:endParaRPr lang="en-GB" sz="1800" b="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Accessible alternative therapy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Medical</a:t>
            </a:r>
            <a:r>
              <a:rPr lang="en-GB" sz="1800" b="0" baseline="0" dirty="0"/>
              <a:t> triage </a:t>
            </a:r>
            <a:r>
              <a:rPr lang="en-GB" sz="1800" dirty="0"/>
              <a:t>s</a:t>
            </a:r>
            <a:r>
              <a:rPr lang="en-GB" sz="1800" b="0" baseline="0" dirty="0"/>
              <a:t>ervice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baseline="0" dirty="0"/>
              <a:t>OH training for managers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baseline="0" dirty="0"/>
              <a:t>New </a:t>
            </a:r>
            <a:r>
              <a:rPr lang="en-GB" sz="1800" dirty="0"/>
              <a:t>i</a:t>
            </a:r>
            <a:r>
              <a:rPr lang="en-GB" sz="1800" b="0" baseline="0" dirty="0"/>
              <a:t>ntranet page with linked support</a:t>
            </a:r>
            <a:endParaRPr lang="en-GB" sz="1800" b="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49918" y="2649615"/>
            <a:ext cx="5261599" cy="32146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u="sng" dirty="0"/>
              <a:t>Substance Abuse - Aim Support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Smoking cessation Nurse and work shops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Hypnosis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Alcohol work shops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Non alcoholic drink choices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Prescription drug  seminar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Family networks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6471" y="2546379"/>
            <a:ext cx="3981512" cy="53402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GB" sz="2400" dirty="0">
                <a:solidFill>
                  <a:schemeClr val="bg1"/>
                </a:solidFill>
              </a:rPr>
              <a:t>Musculoskeletal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96471" y="5873268"/>
            <a:ext cx="3977157" cy="53402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GB" sz="2400" dirty="0">
                <a:solidFill>
                  <a:schemeClr val="bg1"/>
                </a:solidFill>
              </a:rPr>
              <a:t>Substance Abuse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6471" y="5234929"/>
            <a:ext cx="3976705" cy="53402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GB" sz="2400" dirty="0">
                <a:solidFill>
                  <a:schemeClr val="bg1"/>
                </a:solidFill>
              </a:rPr>
              <a:t>Cancers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896471" y="4567189"/>
            <a:ext cx="3976705" cy="53402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GB" sz="2400" dirty="0">
                <a:solidFill>
                  <a:schemeClr val="bg1"/>
                </a:solidFill>
              </a:rPr>
              <a:t>Mental Health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896471" y="3878939"/>
            <a:ext cx="3966431" cy="53402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GB" sz="2400" dirty="0">
                <a:solidFill>
                  <a:schemeClr val="bg1"/>
                </a:solidFill>
              </a:rPr>
              <a:t>Physical Activity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896471" y="3202501"/>
            <a:ext cx="3966431" cy="53402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GB" sz="2400" dirty="0">
                <a:solidFill>
                  <a:schemeClr val="bg1"/>
                </a:solidFill>
              </a:rPr>
              <a:t>Nutrition</a:t>
            </a:r>
          </a:p>
        </p:txBody>
      </p:sp>
      <p:sp>
        <p:nvSpPr>
          <p:cNvPr id="26" name="Right Brace 25"/>
          <p:cNvSpPr/>
          <p:nvPr/>
        </p:nvSpPr>
        <p:spPr bwMode="auto">
          <a:xfrm>
            <a:off x="5035087" y="2512779"/>
            <a:ext cx="462601" cy="3972020"/>
          </a:xfrm>
          <a:prstGeom prst="rightBrace">
            <a:avLst>
              <a:gd name="adj1" fmla="val 16085"/>
              <a:gd name="adj2" fmla="val 50000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53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Brace 21"/>
          <p:cNvSpPr/>
          <p:nvPr/>
        </p:nvSpPr>
        <p:spPr bwMode="auto">
          <a:xfrm rot="16200000">
            <a:off x="4808347" y="885678"/>
            <a:ext cx="820085" cy="4824241"/>
          </a:xfrm>
          <a:prstGeom prst="leftBrace">
            <a:avLst>
              <a:gd name="adj1" fmla="val 8333"/>
              <a:gd name="adj2" fmla="val 50262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1628967" y="2489253"/>
            <a:ext cx="820088" cy="1534511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52479" y="57600"/>
            <a:ext cx="6336000" cy="720000"/>
          </a:xfrm>
        </p:spPr>
        <p:txBody>
          <a:bodyPr lIns="0" tIns="0" rIns="0" bIns="0" anchor="ctr" anchorCtr="0"/>
          <a:lstStyle/>
          <a:p>
            <a:r>
              <a:rPr lang="en-US" dirty="0"/>
              <a:t>Musculoskeletal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118157" y="625248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1570" y="625248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8011" y="6222423"/>
            <a:ext cx="6756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 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endParaRPr lang="en-GB" sz="1100" dirty="0"/>
          </a:p>
        </p:txBody>
      </p:sp>
      <p:sp>
        <p:nvSpPr>
          <p:cNvPr id="28" name="Rectangle 27"/>
          <p:cNvSpPr/>
          <p:nvPr/>
        </p:nvSpPr>
        <p:spPr>
          <a:xfrm>
            <a:off x="1528011" y="3225084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4639" y="4163075"/>
            <a:ext cx="5429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93936"/>
              </p:ext>
            </p:extLst>
          </p:nvPr>
        </p:nvGraphicFramePr>
        <p:xfrm>
          <a:off x="588579" y="3762016"/>
          <a:ext cx="7252139" cy="203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186">
                <a:tc rowSpan="2"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solidFill>
                            <a:schemeClr val="bg1"/>
                          </a:solidFill>
                        </a:rPr>
                        <a:t>KEY</a:t>
                      </a:r>
                      <a:r>
                        <a:rPr lang="en-GB" sz="600" b="1" baseline="0" dirty="0">
                          <a:solidFill>
                            <a:schemeClr val="bg1"/>
                          </a:solidFill>
                        </a:rPr>
                        <a:t> INDICATORS</a:t>
                      </a:r>
                      <a:endParaRPr lang="en-GB" sz="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1" baseline="0" dirty="0">
                          <a:solidFill>
                            <a:schemeClr val="bg1"/>
                          </a:solidFill>
                        </a:rPr>
                        <a:t>Perceived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1" baseline="0" dirty="0">
                          <a:solidFill>
                            <a:schemeClr val="bg1"/>
                          </a:solidFill>
                        </a:rPr>
                        <a:t>Data </a:t>
                      </a:r>
                      <a:endParaRPr lang="en-GB" sz="105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050" b="1" i="1" dirty="0">
                          <a:solidFill>
                            <a:schemeClr val="bg1"/>
                          </a:solidFill>
                        </a:rPr>
                        <a:t>Clinical</a:t>
                      </a:r>
                      <a:r>
                        <a:rPr lang="en-GB" sz="1050" b="1" i="1" baseline="0" dirty="0">
                          <a:solidFill>
                            <a:schemeClr val="bg1"/>
                          </a:solidFill>
                        </a:rPr>
                        <a:t> Data </a:t>
                      </a:r>
                      <a:endParaRPr lang="en-GB" sz="105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02">
                <a:tc vMerge="1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BRITAIN’S HEALTHIEST COMPANY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HEALTH ASSSESSMENTS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OCCUPATIONAL HEALTH</a:t>
                      </a:r>
                      <a:endParaRPr lang="en-GB" sz="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PRIVATE</a:t>
                      </a:r>
                      <a:r>
                        <a:rPr lang="en-GB" sz="800" b="1" baseline="0" dirty="0">
                          <a:solidFill>
                            <a:schemeClr val="bg1"/>
                          </a:solidFill>
                        </a:rPr>
                        <a:t> MEDICAL INSURANCE</a:t>
                      </a:r>
                    </a:p>
                    <a:p>
                      <a:pPr algn="ctr"/>
                      <a:r>
                        <a:rPr lang="en-GB" sz="800" b="1" baseline="0" dirty="0">
                          <a:solidFill>
                            <a:schemeClr val="bg1"/>
                          </a:solidFill>
                        </a:rPr>
                        <a:t>AXA 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r"/>
                      <a:r>
                        <a:rPr lang="en-GB" sz="700" b="1" i="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700" b="1" i="0" baseline="0" dirty="0">
                          <a:solidFill>
                            <a:schemeClr val="bg1"/>
                          </a:solidFill>
                        </a:rPr>
                        <a:t> number of users</a:t>
                      </a:r>
                      <a:endParaRPr lang="en-GB" sz="7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</a:rPr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</a:rPr>
                        <a:t>643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</a:rPr>
                        <a:t>168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</a:rPr>
                        <a:t>878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455">
                <a:tc>
                  <a:txBody>
                    <a:bodyPr/>
                    <a:lstStyle/>
                    <a:p>
                      <a:pPr algn="r"/>
                      <a:r>
                        <a:rPr lang="en-GB" sz="700" b="1" i="0" dirty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GB" sz="700" b="1" i="0" baseline="0" dirty="0">
                          <a:solidFill>
                            <a:schemeClr val="bg1"/>
                          </a:solidFill>
                        </a:rPr>
                        <a:t> of Participants at risk</a:t>
                      </a:r>
                      <a:endParaRPr lang="en-GB" sz="7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430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428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</a:rPr>
                        <a:t>1097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 bwMode="auto">
          <a:xfrm>
            <a:off x="8553135" y="3707843"/>
            <a:ext cx="2861099" cy="2241012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endParaRPr lang="en-GB" sz="1000" dirty="0"/>
          </a:p>
          <a:p>
            <a:r>
              <a:rPr lang="en-GB" sz="1000" dirty="0"/>
              <a:t>66% reported one or more MSK conditions compared to section benchmark of  76% </a:t>
            </a:r>
          </a:p>
          <a:p>
            <a:endParaRPr lang="en-GB" sz="1000" dirty="0">
              <a:solidFill>
                <a:srgbClr val="FF0000"/>
              </a:solidFill>
            </a:endParaRPr>
          </a:p>
          <a:p>
            <a:r>
              <a:rPr lang="en-GB" sz="1000" dirty="0"/>
              <a:t>4% of OH MSK referrals have had a accident outside of work</a:t>
            </a:r>
          </a:p>
          <a:p>
            <a:endParaRPr lang="en-GB" sz="1000" dirty="0">
              <a:solidFill>
                <a:srgbClr val="FF0000"/>
              </a:solidFill>
            </a:endParaRPr>
          </a:p>
          <a:p>
            <a:r>
              <a:rPr lang="en-GB" sz="1000" dirty="0"/>
              <a:t>Shoulder injuries had the most claims in PMI </a:t>
            </a:r>
          </a:p>
          <a:p>
            <a:endParaRPr lang="en-GB" sz="1000" dirty="0"/>
          </a:p>
          <a:p>
            <a:endParaRPr lang="en-GB" sz="10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82521268"/>
              </p:ext>
            </p:extLst>
          </p:nvPr>
        </p:nvGraphicFramePr>
        <p:xfrm>
          <a:off x="872359" y="1143959"/>
          <a:ext cx="7548417" cy="193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1588868" y="1320937"/>
            <a:ext cx="6635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/>
              <a:t> </a:t>
            </a:r>
            <a:endParaRPr lang="en-GB" sz="14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88579" y="6153530"/>
            <a:ext cx="7252139" cy="399397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GB" sz="1200" b="1" dirty="0">
                <a:solidFill>
                  <a:schemeClr val="bg1"/>
                </a:solidFill>
              </a:rPr>
              <a:t>Display Screen Equipment 1412  risk assessment completed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547" y="1157017"/>
            <a:ext cx="346249" cy="16518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050" b="1" dirty="0"/>
              <a:t>% Of Respondents</a:t>
            </a:r>
          </a:p>
        </p:txBody>
      </p:sp>
      <p:pic>
        <p:nvPicPr>
          <p:cNvPr id="39" name="Picture 2" descr="G:\Fitness Centre\Pictures\Events &amp; Challenge Photos\2016\Winter Wellbeing_2016\IMG_4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34" y="1273044"/>
            <a:ext cx="2861100" cy="21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6983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fld id="{B1F92669-E9AC-495A-9485-4D654D02948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Risks v Reactive Spend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74618" y="2378264"/>
            <a:ext cx="1750397" cy="1355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Musculoskeletal</a:t>
            </a:r>
            <a:endParaRPr lang="en-GB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</a:t>
            </a:r>
            <a:r>
              <a:rPr lang="en-GB" b="1" dirty="0"/>
              <a:t>1644</a:t>
            </a:r>
            <a:endParaRPr lang="en-GB" sz="12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  </a:t>
            </a:r>
            <a:r>
              <a:rPr lang="en-GB" dirty="0">
                <a:latin typeface="Arial" charset="0"/>
              </a:rPr>
              <a:t>-20%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900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68298" y="2378265"/>
            <a:ext cx="1708172" cy="1333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Resilience</a:t>
            </a:r>
          </a:p>
          <a:p>
            <a:pPr algn="ctr"/>
            <a:r>
              <a:rPr lang="en-GB" sz="1000" b="1" dirty="0"/>
              <a:t>Captured </a:t>
            </a:r>
            <a:r>
              <a:rPr lang="en-GB" b="1" dirty="0"/>
              <a:t>313</a:t>
            </a:r>
          </a:p>
          <a:p>
            <a:pPr algn="ctr"/>
            <a:r>
              <a:rPr lang="en-GB" sz="1000" dirty="0">
                <a:latin typeface="Arial" charset="0"/>
              </a:rPr>
              <a:t>£ change  </a:t>
            </a:r>
            <a:r>
              <a:rPr lang="en-GB" dirty="0">
                <a:latin typeface="Arial" charset="0"/>
              </a:rPr>
              <a:t>+19%</a:t>
            </a:r>
          </a:p>
          <a:p>
            <a:pPr algn="ctr"/>
            <a:endParaRPr lang="en-GB" dirty="0"/>
          </a:p>
          <a:p>
            <a:r>
              <a:rPr lang="en-GB" b="1" dirty="0">
                <a:solidFill>
                  <a:srgbClr val="000000"/>
                </a:solidFill>
              </a:rPr>
              <a:t>       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02146" y="2367966"/>
            <a:ext cx="1708172" cy="1376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GB" sz="2000" dirty="0"/>
          </a:p>
          <a:p>
            <a:pPr algn="ctr"/>
            <a:endParaRPr lang="en-GB" dirty="0"/>
          </a:p>
          <a:p>
            <a:pPr algn="ctr"/>
            <a:r>
              <a:rPr lang="en-GB" dirty="0"/>
              <a:t>Cardiovascular </a:t>
            </a:r>
            <a:r>
              <a:rPr lang="en-GB" sz="1000" b="1" dirty="0"/>
              <a:t>Captured</a:t>
            </a:r>
            <a:r>
              <a:rPr lang="en-GB" b="1" dirty="0"/>
              <a:t> 1103</a:t>
            </a:r>
          </a:p>
          <a:p>
            <a:pPr algn="ctr"/>
            <a:r>
              <a:rPr lang="en-GB" sz="1000" dirty="0">
                <a:latin typeface="Arial" charset="0"/>
              </a:rPr>
              <a:t>£ change </a:t>
            </a:r>
            <a:r>
              <a:rPr lang="en-GB" dirty="0">
                <a:latin typeface="Arial" charset="0"/>
              </a:rPr>
              <a:t>-3%</a:t>
            </a:r>
          </a:p>
          <a:p>
            <a:pPr algn="ctr"/>
            <a:endParaRPr lang="en-GB" sz="800" dirty="0"/>
          </a:p>
          <a:p>
            <a:pPr algn="ctr"/>
            <a:endParaRPr lang="en-GB" dirty="0"/>
          </a:p>
          <a:p>
            <a:endParaRPr lang="en-GB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249461" y="2371574"/>
            <a:ext cx="1679266" cy="1372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Nutrition</a:t>
            </a:r>
            <a:endParaRPr lang="en-GB" b="1" dirty="0"/>
          </a:p>
          <a:p>
            <a:pPr algn="ctr"/>
            <a:r>
              <a:rPr lang="en-GB" sz="1000" b="1" dirty="0"/>
              <a:t>Captured </a:t>
            </a:r>
            <a:r>
              <a:rPr lang="en-GB" b="1" dirty="0"/>
              <a:t>974</a:t>
            </a:r>
          </a:p>
          <a:p>
            <a:pPr algn="ctr"/>
            <a:r>
              <a:rPr lang="en-GB" sz="1000" dirty="0">
                <a:latin typeface="Arial" charset="0"/>
              </a:rPr>
              <a:t>£ change </a:t>
            </a:r>
            <a:r>
              <a:rPr lang="en-GB" dirty="0"/>
              <a:t>+16%</a:t>
            </a:r>
            <a:endParaRPr lang="en-GB" sz="800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364729" y="4878551"/>
            <a:ext cx="1730352" cy="1294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charset="0"/>
              </a:rPr>
              <a:t>Skin</a:t>
            </a:r>
            <a:endParaRPr lang="en-GB" b="1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</a:t>
            </a:r>
            <a:r>
              <a:rPr lang="en-GB" b="1" dirty="0"/>
              <a:t> </a:t>
            </a:r>
            <a:r>
              <a:rPr lang="en-GB" b="1" dirty="0">
                <a:latin typeface="Arial" charset="0"/>
              </a:rPr>
              <a:t>390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 - </a:t>
            </a:r>
            <a:r>
              <a:rPr lang="en-GB" dirty="0">
                <a:latin typeface="Arial" charset="0"/>
              </a:rPr>
              <a:t>5%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dirty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902153" y="2371573"/>
            <a:ext cx="1750397" cy="1327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charset="0"/>
              </a:rPr>
              <a:t>Sleep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</a:t>
            </a:r>
            <a:r>
              <a:rPr lang="en-GB" b="1" dirty="0"/>
              <a:t> </a:t>
            </a:r>
            <a:r>
              <a:rPr lang="en-GB" b="1" dirty="0">
                <a:latin typeface="Arial" charset="0"/>
              </a:rPr>
              <a:t>315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</a:t>
            </a:r>
            <a:r>
              <a:rPr lang="en-GB" dirty="0">
                <a:latin typeface="Arial" charset="0"/>
              </a:rPr>
              <a:t>  0 %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902152" y="4878550"/>
            <a:ext cx="1730352" cy="1286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charset="0"/>
              </a:rPr>
              <a:t>Cancers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</a:t>
            </a:r>
            <a:r>
              <a:rPr lang="en-GB" b="1" dirty="0"/>
              <a:t> </a:t>
            </a:r>
            <a:r>
              <a:rPr lang="en-GB" b="1" dirty="0">
                <a:latin typeface="Arial" charset="0"/>
              </a:rPr>
              <a:t>55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 </a:t>
            </a:r>
            <a:r>
              <a:rPr lang="en-GB" dirty="0">
                <a:latin typeface="Arial" charset="0"/>
              </a:rPr>
              <a:t>+55%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49463" y="4878550"/>
            <a:ext cx="1679265" cy="1286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charset="0"/>
              </a:rPr>
              <a:t>Substances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 </a:t>
            </a:r>
            <a:r>
              <a:rPr lang="en-GB" b="1" dirty="0">
                <a:latin typeface="Arial" charset="0"/>
              </a:rPr>
              <a:t>337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  </a:t>
            </a:r>
            <a:r>
              <a:rPr lang="en-GB" dirty="0">
                <a:latin typeface="Arial" charset="0"/>
              </a:rPr>
              <a:t>0%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4263" y="1126156"/>
            <a:ext cx="301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Key Areas: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9400" y="3788396"/>
            <a:ext cx="301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areas of concern:</a:t>
            </a:r>
          </a:p>
        </p:txBody>
      </p:sp>
      <p:pic>
        <p:nvPicPr>
          <p:cNvPr id="20" name="Picture 34" descr="https://s-media-cache-ak0.pinimg.com/236x/f8/2a/fd/f82afd6f1bc3d8967699f6d16993c8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27" y="1748628"/>
            <a:ext cx="626314" cy="5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Image result for heart  in a circle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76" y="1740388"/>
            <a:ext cx="543912" cy="5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Image result for nutritional symb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80" y="1709984"/>
            <a:ext cx="551780" cy="5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http://cdn.mysitemyway.com/etc-mysitemyway/icons/legacy-previews/icons/yellow-road-sign-icons-people-things/067687-yellow-road-sign-icon-people-things-br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35" y="1773664"/>
            <a:ext cx="603249" cy="5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6" descr="Image result for cancer health in a road sign  sysmbo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27" y="4264577"/>
            <a:ext cx="654210" cy="48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Image result for sleep deprivation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25" y="1773664"/>
            <a:ext cx="657854" cy="4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Image result for substance abuse symb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80" y="4317687"/>
            <a:ext cx="646418" cy="5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Image result for skin symb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255" y="4317687"/>
            <a:ext cx="916563" cy="5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30y9cdsu7xlg0.cloudfront.net/png/65172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84" y="4280386"/>
            <a:ext cx="514167" cy="5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7068298" y="4878550"/>
            <a:ext cx="1690526" cy="1286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charset="0"/>
              </a:rPr>
              <a:t>Lungs / Airway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 </a:t>
            </a:r>
            <a:r>
              <a:rPr lang="en-GB" b="1" dirty="0">
                <a:latin typeface="Arial" charset="0"/>
              </a:rPr>
              <a:t>287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  </a:t>
            </a:r>
            <a:r>
              <a:rPr lang="en-GB" dirty="0">
                <a:latin typeface="Arial" charset="0"/>
              </a:rPr>
              <a:t>-8%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</p:txBody>
      </p:sp>
      <p:pic>
        <p:nvPicPr>
          <p:cNvPr id="1030" name="Picture 6" descr="Image result for baby sysmb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6" y="4317688"/>
            <a:ext cx="492257" cy="4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1504552" y="4878549"/>
            <a:ext cx="1690527" cy="12764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Reproductive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/>
              <a:t>Captured</a:t>
            </a:r>
            <a:r>
              <a:rPr lang="en-GB" b="1" dirty="0"/>
              <a:t> 390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Arial" charset="0"/>
              </a:rPr>
              <a:t>£ change </a:t>
            </a:r>
            <a:r>
              <a:rPr lang="en-GB" dirty="0">
                <a:latin typeface="Arial" charset="0"/>
              </a:rPr>
              <a:t>-49%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758825" y="2979126"/>
            <a:ext cx="177133" cy="0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99365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fld id="{B1F92669-E9AC-495A-9485-4D654D02948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2433" y="97375"/>
            <a:ext cx="3365215" cy="720000"/>
          </a:xfrm>
        </p:spPr>
        <p:txBody>
          <a:bodyPr/>
          <a:lstStyle/>
          <a:p>
            <a:r>
              <a:rPr lang="en-GB" dirty="0"/>
              <a:t> Measured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4958" y="59069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53725" y="879103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40612"/>
              </p:ext>
            </p:extLst>
          </p:nvPr>
        </p:nvGraphicFramePr>
        <p:xfrm>
          <a:off x="2681220" y="2006161"/>
          <a:ext cx="6821368" cy="617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RISK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Lost Productivity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64203" y="2634574"/>
            <a:ext cx="6821368" cy="461665"/>
          </a:xfrm>
          <a:prstGeom prst="rect">
            <a:avLst/>
          </a:prstGeom>
          <a:ln>
            <a:solidFill>
              <a:srgbClr val="FFD9D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Accordingly, the total percentage of working hours lost to absenteeism and</a:t>
            </a:r>
          </a:p>
          <a:p>
            <a:pPr algn="ctr"/>
            <a:r>
              <a:rPr lang="en-GB" sz="1200" dirty="0" err="1"/>
              <a:t>presenteeism</a:t>
            </a:r>
            <a:r>
              <a:rPr lang="en-GB" sz="1200" dirty="0"/>
              <a:t> sector average of 12.7% and Top 5 firms of 9.2%</a:t>
            </a:r>
          </a:p>
        </p:txBody>
      </p:sp>
      <p:pic>
        <p:nvPicPr>
          <p:cNvPr id="16" name="Picture 2" descr="G:\Fitness Centre\Pictures\101119 ttsp nomura 0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0446" y="3670726"/>
            <a:ext cx="2318558" cy="164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ycle are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054" y="5309422"/>
            <a:ext cx="2353330" cy="154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G:\Fitness Centre\Pictures\medical room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8" y="5334931"/>
            <a:ext cx="2232671" cy="154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6" y="806824"/>
            <a:ext cx="2309597" cy="14002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41560" y="6197795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Create a Culture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3686" y="5460895"/>
            <a:ext cx="470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Have Accessible and Supported Services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3685" y="5854652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Know and Understand Your Health Risks</a:t>
            </a:r>
          </a:p>
        </p:txBody>
      </p:sp>
      <p:pic>
        <p:nvPicPr>
          <p:cNvPr id="3074" name="Picture 2" descr="G:\Fitness Centre\Pictures\Events &amp; Challenge Photos\2017\Benefits Health Fair 2017\IMG_32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6" y="2207044"/>
            <a:ext cx="2339165" cy="14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Fitness Centre\Pictures\Events &amp; Challenge Photos\2017\Mental Resilience Week_Jan2017\Nutrition Table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07" y="850420"/>
            <a:ext cx="2270753" cy="13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Fitness Centre\Pictures\Events &amp; Challenge Photos\2016\Winter Wellbeing_2016\IMG_46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08" y="3720233"/>
            <a:ext cx="2218508" cy="1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" descr="G:\Fitness Centre\Pictures\Events &amp; Challenge Photos\2017\Mental Resilience Week_Jan2017\City Swish Tab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07" y="2241419"/>
            <a:ext cx="2218508" cy="14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972811907"/>
              </p:ext>
            </p:extLst>
          </p:nvPr>
        </p:nvGraphicFramePr>
        <p:xfrm>
          <a:off x="2681220" y="845288"/>
          <a:ext cx="6821368" cy="113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5" y="3196338"/>
            <a:ext cx="6927050" cy="20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65127819"/>
              </p:ext>
            </p:extLst>
          </p:nvPr>
        </p:nvGraphicFramePr>
        <p:xfrm>
          <a:off x="2312276" y="5293488"/>
          <a:ext cx="7216010" cy="139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4239470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Nomura 2013 v10FINAL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889</Words>
  <Application>Microsoft Office PowerPoint</Application>
  <PresentationFormat>Widescreen</PresentationFormat>
  <Paragraphs>307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Nomura 2013 v10FINAL</vt:lpstr>
      <vt:lpstr> Health Journey </vt:lpstr>
      <vt:lpstr>Our  Health Journey </vt:lpstr>
      <vt:lpstr>Innovation</vt:lpstr>
      <vt:lpstr>Musculoskeletal</vt:lpstr>
      <vt:lpstr>Health Risks v Reactive Spend</vt:lpstr>
      <vt:lpstr> Measured Outcomes</vt:lpstr>
    </vt:vector>
  </TitlesOfParts>
  <Company>Nomura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dormerd</dc:creator>
  <cp:lastModifiedBy>Ann Caluori</cp:lastModifiedBy>
  <cp:revision>400</cp:revision>
  <cp:lastPrinted>2015-12-08T16:24:23Z</cp:lastPrinted>
  <dcterms:created xsi:type="dcterms:W3CDTF">2013-10-31T12:45:05Z</dcterms:created>
  <dcterms:modified xsi:type="dcterms:W3CDTF">2020-02-27T12:27:27Z</dcterms:modified>
</cp:coreProperties>
</file>