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97" r:id="rId3"/>
    <p:sldId id="318" r:id="rId4"/>
    <p:sldId id="315" r:id="rId5"/>
    <p:sldId id="304" r:id="rId6"/>
    <p:sldId id="310" r:id="rId7"/>
    <p:sldId id="312" r:id="rId8"/>
    <p:sldId id="276" r:id="rId9"/>
    <p:sldId id="314" r:id="rId10"/>
    <p:sldId id="296" r:id="rId11"/>
    <p:sldId id="319" r:id="rId12"/>
    <p:sldId id="303" r:id="rId13"/>
    <p:sldId id="309" r:id="rId14"/>
    <p:sldId id="302" r:id="rId15"/>
    <p:sldId id="308" r:id="rId16"/>
    <p:sldId id="322" r:id="rId17"/>
    <p:sldId id="325" r:id="rId18"/>
    <p:sldId id="301" r:id="rId19"/>
    <p:sldId id="298" r:id="rId20"/>
    <p:sldId id="306" r:id="rId21"/>
    <p:sldId id="300" r:id="rId22"/>
    <p:sldId id="321" r:id="rId23"/>
    <p:sldId id="316" r:id="rId24"/>
    <p:sldId id="323" r:id="rId25"/>
    <p:sldId id="307" r:id="rId26"/>
    <p:sldId id="327" r:id="rId27"/>
    <p:sldId id="326" r:id="rId28"/>
    <p:sldId id="294" r:id="rId29"/>
    <p:sldId id="320"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824" y="114"/>
      </p:cViewPr>
      <p:guideLst>
        <p:guide orient="horz" pos="2160"/>
        <p:guide pos="2880"/>
      </p:guideLst>
    </p:cSldViewPr>
  </p:slideViewPr>
  <p:notesTextViewPr>
    <p:cViewPr>
      <p:scale>
        <a:sx n="1" d="1"/>
        <a:sy n="1" d="1"/>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9748362881904172"/>
          <c:y val="9.599873201148941E-2"/>
          <c:w val="0.77205744981785795"/>
          <c:h val="0.84180793849071689"/>
        </c:manualLayout>
      </c:layout>
      <c:barChart>
        <c:barDir val="bar"/>
        <c:grouping val="clustered"/>
        <c:varyColors val="0"/>
        <c:ser>
          <c:idx val="0"/>
          <c:order val="0"/>
          <c:tx>
            <c:strRef>
              <c:f>'Table 2d'!$F$7:$F$9</c:f>
              <c:strCache>
                <c:ptCount val="3"/>
                <c:pt idx="0">
                  <c:v>Employment rate (%)</c:v>
                </c:pt>
              </c:strCache>
            </c:strRef>
          </c:tx>
          <c:spPr>
            <a:solidFill>
              <a:schemeClr val="accent1"/>
            </a:solidFill>
            <a:ln>
              <a:noFill/>
            </a:ln>
            <a:effectLst/>
          </c:spPr>
          <c:invertIfNegative val="0"/>
          <c:dPt>
            <c:idx val="10"/>
            <c:invertIfNegative val="0"/>
            <c:bubble3D val="0"/>
            <c:spPr>
              <a:solidFill>
                <a:schemeClr val="accent1"/>
              </a:solidFill>
              <a:ln>
                <a:noFill/>
              </a:ln>
              <a:effectLst/>
            </c:spPr>
            <c:extLst>
              <c:ext xmlns:c16="http://schemas.microsoft.com/office/drawing/2014/chart" uri="{C3380CC4-5D6E-409C-BE32-E72D297353CC}">
                <c16:uniqueId val="{00000001-9B12-4C25-8189-AE378E2A2BAF}"/>
              </c:ext>
            </c:extLst>
          </c:dPt>
          <c:cat>
            <c:strRef>
              <c:f>'Table 2d'!$B$10:$B$26</c:f>
              <c:strCache>
                <c:ptCount val="17"/>
                <c:pt idx="0">
                  <c:v>Have a degree</c:v>
                </c:pt>
                <c:pt idx="1">
                  <c:v>Own house, with a mortgage</c:v>
                </c:pt>
                <c:pt idx="2">
                  <c:v>Have 1 health condition</c:v>
                </c:pt>
                <c:pt idx="3">
                  <c:v>Have a partner or spouse</c:v>
                </c:pt>
                <c:pt idx="4">
                  <c:v>No mental health conditions</c:v>
                </c:pt>
                <c:pt idx="5">
                  <c:v>Aged 30-44</c:v>
                </c:pt>
                <c:pt idx="7">
                  <c:v>No partner</c:v>
                </c:pt>
                <c:pt idx="8">
                  <c:v>Living alone in household</c:v>
                </c:pt>
                <c:pt idx="9">
                  <c:v>Have a mental health condition</c:v>
                </c:pt>
                <c:pt idx="10">
                  <c:v>Aged 60-64</c:v>
                </c:pt>
                <c:pt idx="11">
                  <c:v>Have 4+ health conditions</c:v>
                </c:pt>
                <c:pt idx="12">
                  <c:v>Living in social housing</c:v>
                </c:pt>
                <c:pt idx="13">
                  <c:v>Have no qualifications</c:v>
                </c:pt>
                <c:pt idx="14">
                  <c:v>Rarely or never uses internet</c:v>
                </c:pt>
                <c:pt idx="16">
                  <c:v>Total (all disabled people)</c:v>
                </c:pt>
              </c:strCache>
            </c:strRef>
          </c:cat>
          <c:val>
            <c:numRef>
              <c:f>'Table 2d'!$F$10:$F$26</c:f>
              <c:numCache>
                <c:formatCode>0.0</c:formatCode>
                <c:ptCount val="17"/>
                <c:pt idx="0">
                  <c:v>71.756278256749965</c:v>
                </c:pt>
                <c:pt idx="1">
                  <c:v>69.783719471833848</c:v>
                </c:pt>
                <c:pt idx="2">
                  <c:v>60.138196301548952</c:v>
                </c:pt>
                <c:pt idx="3">
                  <c:v>56.717800243587313</c:v>
                </c:pt>
                <c:pt idx="4">
                  <c:v>56.377601037867123</c:v>
                </c:pt>
                <c:pt idx="5">
                  <c:v>55.721760347540283</c:v>
                </c:pt>
                <c:pt idx="7">
                  <c:v>36.577941017418318</c:v>
                </c:pt>
                <c:pt idx="8">
                  <c:v>33.568682196221324</c:v>
                </c:pt>
                <c:pt idx="9">
                  <c:v>31.803560600494151</c:v>
                </c:pt>
                <c:pt idx="10">
                  <c:v>30.820386732037392</c:v>
                </c:pt>
                <c:pt idx="11">
                  <c:v>27.402775507431286</c:v>
                </c:pt>
                <c:pt idx="12">
                  <c:v>25.644593645283109</c:v>
                </c:pt>
                <c:pt idx="13">
                  <c:v>17.134277565940344</c:v>
                </c:pt>
                <c:pt idx="14">
                  <c:v>15.58166017682208</c:v>
                </c:pt>
                <c:pt idx="16">
                  <c:v>47.338252056103471</c:v>
                </c:pt>
              </c:numCache>
            </c:numRef>
          </c:val>
          <c:extLst>
            <c:ext xmlns:c16="http://schemas.microsoft.com/office/drawing/2014/chart" uri="{C3380CC4-5D6E-409C-BE32-E72D297353CC}">
              <c16:uniqueId val="{00000002-9B12-4C25-8189-AE378E2A2BAF}"/>
            </c:ext>
          </c:extLst>
        </c:ser>
        <c:dLbls>
          <c:showLegendKey val="0"/>
          <c:showVal val="0"/>
          <c:showCatName val="0"/>
          <c:showSerName val="0"/>
          <c:showPercent val="0"/>
          <c:showBubbleSize val="0"/>
        </c:dLbls>
        <c:gapWidth val="182"/>
        <c:axId val="153627832"/>
        <c:axId val="187827088"/>
      </c:barChart>
      <c:catAx>
        <c:axId val="153627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87827088"/>
        <c:crosses val="autoZero"/>
        <c:auto val="1"/>
        <c:lblAlgn val="ctr"/>
        <c:lblOffset val="100"/>
        <c:noMultiLvlLbl val="0"/>
      </c:catAx>
      <c:valAx>
        <c:axId val="187827088"/>
        <c:scaling>
          <c:orientation val="minMax"/>
          <c:max val="7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3627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00" b="1" i="0" u="none" strike="noStrike" kern="1200" spc="0" baseline="0">
                <a:solidFill>
                  <a:schemeClr val="accent5"/>
                </a:solidFill>
                <a:latin typeface="Arial" panose="020B0604020202020204" pitchFamily="34" charset="0"/>
                <a:ea typeface="+mn-ea"/>
                <a:cs typeface="Arial" panose="020B0604020202020204" pitchFamily="34" charset="0"/>
              </a:defRPr>
            </a:pPr>
            <a:r>
              <a:rPr lang="en-GB" sz="2800" b="1" dirty="0">
                <a:solidFill>
                  <a:schemeClr val="tx1"/>
                </a:solidFill>
                <a:latin typeface="Arial" panose="020B0604020202020204" pitchFamily="34" charset="0"/>
                <a:cs typeface="Arial" panose="020B0604020202020204" pitchFamily="34" charset="0"/>
              </a:rPr>
              <a:t>Main long term health conditions by age group, total adult population (%)</a:t>
            </a:r>
          </a:p>
        </c:rich>
      </c:tx>
      <c:layout>
        <c:manualLayout>
          <c:xMode val="edge"/>
          <c:yMode val="edge"/>
          <c:x val="2.3722987916105685E-2"/>
          <c:y val="2.6522595371702689E-2"/>
        </c:manualLayout>
      </c:layout>
      <c:overlay val="0"/>
      <c:spPr>
        <a:noFill/>
        <a:ln>
          <a:noFill/>
        </a:ln>
        <a:effectLst/>
      </c:spPr>
      <c:txPr>
        <a:bodyPr rot="0" spcFirstLastPara="1" vertOverflow="ellipsis" vert="horz" wrap="square" anchor="ctr" anchorCtr="1"/>
        <a:lstStyle/>
        <a:p>
          <a:pPr algn="l">
            <a:defRPr sz="1600" b="1" i="0" u="none" strike="noStrike" kern="1200" spc="0" baseline="0">
              <a:solidFill>
                <a:schemeClr val="accent5"/>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1"/>
          <c:order val="0"/>
          <c:tx>
            <c:strRef>
              <c:f>Table_5_1!$D$8:$D$9</c:f>
              <c:strCache>
                <c:ptCount val="2"/>
                <c:pt idx="0">
                  <c:v>18-24</c:v>
                </c:pt>
              </c:strCache>
            </c:strRef>
          </c:tx>
          <c:spPr>
            <a:solidFill>
              <a:schemeClr val="tx1"/>
            </a:solidFill>
            <a:ln>
              <a:noFill/>
            </a:ln>
            <a:effectLst/>
          </c:spPr>
          <c:invertIfNegative val="0"/>
          <c:cat>
            <c:strRef>
              <c:f>Table_5_1!$B$12:$B$18</c:f>
              <c:strCache>
                <c:ptCount val="7"/>
                <c:pt idx="0">
                  <c:v>Musculoskeletal</c:v>
                </c:pt>
                <c:pt idx="1">
                  <c:v>Chest or Breathing</c:v>
                </c:pt>
                <c:pt idx="2">
                  <c:v>Heart, blood pressure, circulation </c:v>
                </c:pt>
                <c:pt idx="3">
                  <c:v>Stomach, liver, kidney, digestive </c:v>
                </c:pt>
                <c:pt idx="4">
                  <c:v>Diabetes</c:v>
                </c:pt>
                <c:pt idx="5">
                  <c:v>Depression, bad nerves, anxiety</c:v>
                </c:pt>
                <c:pt idx="6">
                  <c:v>Mental Health</c:v>
                </c:pt>
              </c:strCache>
            </c:strRef>
          </c:cat>
          <c:val>
            <c:numRef>
              <c:f>Table_5_1!$D$12:$D$18</c:f>
              <c:numCache>
                <c:formatCode>#,##0</c:formatCode>
                <c:ptCount val="7"/>
                <c:pt idx="0">
                  <c:v>2</c:v>
                </c:pt>
                <c:pt idx="1">
                  <c:v>4</c:v>
                </c:pt>
                <c:pt idx="2">
                  <c:v>1</c:v>
                </c:pt>
                <c:pt idx="3">
                  <c:v>1</c:v>
                </c:pt>
                <c:pt idx="4">
                  <c:v>0</c:v>
                </c:pt>
                <c:pt idx="5">
                  <c:v>4</c:v>
                </c:pt>
                <c:pt idx="6">
                  <c:v>2</c:v>
                </c:pt>
              </c:numCache>
            </c:numRef>
          </c:val>
          <c:extLst>
            <c:ext xmlns:c16="http://schemas.microsoft.com/office/drawing/2014/chart" uri="{C3380CC4-5D6E-409C-BE32-E72D297353CC}">
              <c16:uniqueId val="{00000000-CDF1-46CE-8389-F49E698F44AE}"/>
            </c:ext>
          </c:extLst>
        </c:ser>
        <c:ser>
          <c:idx val="2"/>
          <c:order val="1"/>
          <c:tx>
            <c:strRef>
              <c:f>Table_5_1!$E$8:$E$9</c:f>
              <c:strCache>
                <c:ptCount val="2"/>
                <c:pt idx="0">
                  <c:v>25-49</c:v>
                </c:pt>
              </c:strCache>
            </c:strRef>
          </c:tx>
          <c:spPr>
            <a:solidFill>
              <a:schemeClr val="tx2"/>
            </a:solidFill>
            <a:ln>
              <a:noFill/>
            </a:ln>
            <a:effectLst/>
          </c:spPr>
          <c:invertIfNegative val="0"/>
          <c:cat>
            <c:strRef>
              <c:f>Table_5_1!$B$12:$B$18</c:f>
              <c:strCache>
                <c:ptCount val="7"/>
                <c:pt idx="0">
                  <c:v>Musculoskeletal</c:v>
                </c:pt>
                <c:pt idx="1">
                  <c:v>Chest or Breathing</c:v>
                </c:pt>
                <c:pt idx="2">
                  <c:v>Heart, blood pressure, circulation </c:v>
                </c:pt>
                <c:pt idx="3">
                  <c:v>Stomach, liver, kidney, digestive </c:v>
                </c:pt>
                <c:pt idx="4">
                  <c:v>Diabetes</c:v>
                </c:pt>
                <c:pt idx="5">
                  <c:v>Depression, bad nerves, anxiety</c:v>
                </c:pt>
                <c:pt idx="6">
                  <c:v>Mental Health</c:v>
                </c:pt>
              </c:strCache>
            </c:strRef>
          </c:cat>
          <c:val>
            <c:numRef>
              <c:f>Table_5_1!$E$12:$E$18</c:f>
              <c:numCache>
                <c:formatCode>#,##0</c:formatCode>
                <c:ptCount val="7"/>
                <c:pt idx="0">
                  <c:v>6</c:v>
                </c:pt>
                <c:pt idx="1">
                  <c:v>3</c:v>
                </c:pt>
                <c:pt idx="2">
                  <c:v>2</c:v>
                </c:pt>
                <c:pt idx="3">
                  <c:v>2</c:v>
                </c:pt>
                <c:pt idx="4">
                  <c:v>1</c:v>
                </c:pt>
                <c:pt idx="5">
                  <c:v>4</c:v>
                </c:pt>
                <c:pt idx="6">
                  <c:v>1</c:v>
                </c:pt>
              </c:numCache>
            </c:numRef>
          </c:val>
          <c:extLst>
            <c:ext xmlns:c16="http://schemas.microsoft.com/office/drawing/2014/chart" uri="{C3380CC4-5D6E-409C-BE32-E72D297353CC}">
              <c16:uniqueId val="{00000001-CDF1-46CE-8389-F49E698F44AE}"/>
            </c:ext>
          </c:extLst>
        </c:ser>
        <c:ser>
          <c:idx val="3"/>
          <c:order val="2"/>
          <c:tx>
            <c:strRef>
              <c:f>Table_5_1!$F$8:$F$9</c:f>
              <c:strCache>
                <c:ptCount val="2"/>
                <c:pt idx="0">
                  <c:v>50-64</c:v>
                </c:pt>
              </c:strCache>
            </c:strRef>
          </c:tx>
          <c:spPr>
            <a:solidFill>
              <a:schemeClr val="accent1"/>
            </a:solidFill>
            <a:ln>
              <a:noFill/>
            </a:ln>
            <a:effectLst/>
          </c:spPr>
          <c:invertIfNegative val="0"/>
          <c:cat>
            <c:strRef>
              <c:f>Table_5_1!$B$12:$B$18</c:f>
              <c:strCache>
                <c:ptCount val="7"/>
                <c:pt idx="0">
                  <c:v>Musculoskeletal</c:v>
                </c:pt>
                <c:pt idx="1">
                  <c:v>Chest or Breathing</c:v>
                </c:pt>
                <c:pt idx="2">
                  <c:v>Heart, blood pressure, circulation </c:v>
                </c:pt>
                <c:pt idx="3">
                  <c:v>Stomach, liver, kidney, digestive </c:v>
                </c:pt>
                <c:pt idx="4">
                  <c:v>Diabetes</c:v>
                </c:pt>
                <c:pt idx="5">
                  <c:v>Depression, bad nerves, anxiety</c:v>
                </c:pt>
                <c:pt idx="6">
                  <c:v>Mental Health</c:v>
                </c:pt>
              </c:strCache>
            </c:strRef>
          </c:cat>
          <c:val>
            <c:numRef>
              <c:f>Table_5_1!$F$12:$F$18</c:f>
              <c:numCache>
                <c:formatCode>#,##0</c:formatCode>
                <c:ptCount val="7"/>
                <c:pt idx="0">
                  <c:v>14</c:v>
                </c:pt>
                <c:pt idx="1">
                  <c:v>4</c:v>
                </c:pt>
                <c:pt idx="2">
                  <c:v>7</c:v>
                </c:pt>
                <c:pt idx="3">
                  <c:v>2</c:v>
                </c:pt>
                <c:pt idx="4">
                  <c:v>4</c:v>
                </c:pt>
                <c:pt idx="5">
                  <c:v>3</c:v>
                </c:pt>
                <c:pt idx="6">
                  <c:v>1</c:v>
                </c:pt>
              </c:numCache>
            </c:numRef>
          </c:val>
          <c:extLst>
            <c:ext xmlns:c16="http://schemas.microsoft.com/office/drawing/2014/chart" uri="{C3380CC4-5D6E-409C-BE32-E72D297353CC}">
              <c16:uniqueId val="{00000002-CDF1-46CE-8389-F49E698F44AE}"/>
            </c:ext>
          </c:extLst>
        </c:ser>
        <c:ser>
          <c:idx val="4"/>
          <c:order val="3"/>
          <c:tx>
            <c:strRef>
              <c:f>Table_5_1!$G$8:$G$9</c:f>
              <c:strCache>
                <c:ptCount val="2"/>
                <c:pt idx="0">
                  <c:v>65+</c:v>
                </c:pt>
              </c:strCache>
            </c:strRef>
          </c:tx>
          <c:spPr>
            <a:solidFill>
              <a:schemeClr val="accent5"/>
            </a:solidFill>
            <a:ln>
              <a:noFill/>
            </a:ln>
            <a:effectLst/>
          </c:spPr>
          <c:invertIfNegative val="0"/>
          <c:cat>
            <c:strRef>
              <c:f>Table_5_1!$B$12:$B$18</c:f>
              <c:strCache>
                <c:ptCount val="7"/>
                <c:pt idx="0">
                  <c:v>Musculoskeletal</c:v>
                </c:pt>
                <c:pt idx="1">
                  <c:v>Chest or Breathing</c:v>
                </c:pt>
                <c:pt idx="2">
                  <c:v>Heart, blood pressure, circulation </c:v>
                </c:pt>
                <c:pt idx="3">
                  <c:v>Stomach, liver, kidney, digestive </c:v>
                </c:pt>
                <c:pt idx="4">
                  <c:v>Diabetes</c:v>
                </c:pt>
                <c:pt idx="5">
                  <c:v>Depression, bad nerves, anxiety</c:v>
                </c:pt>
                <c:pt idx="6">
                  <c:v>Mental Health</c:v>
                </c:pt>
              </c:strCache>
            </c:strRef>
          </c:cat>
          <c:val>
            <c:numRef>
              <c:f>Table_5_1!$G$12:$G$18</c:f>
              <c:numCache>
                <c:formatCode>#,##0</c:formatCode>
                <c:ptCount val="7"/>
                <c:pt idx="0">
                  <c:v>16</c:v>
                </c:pt>
                <c:pt idx="1">
                  <c:v>4</c:v>
                </c:pt>
                <c:pt idx="2">
                  <c:v>10</c:v>
                </c:pt>
                <c:pt idx="3">
                  <c:v>2</c:v>
                </c:pt>
                <c:pt idx="4">
                  <c:v>4</c:v>
                </c:pt>
                <c:pt idx="5">
                  <c:v>1</c:v>
                </c:pt>
                <c:pt idx="6">
                  <c:v>1</c:v>
                </c:pt>
              </c:numCache>
            </c:numRef>
          </c:val>
          <c:extLst>
            <c:ext xmlns:c16="http://schemas.microsoft.com/office/drawing/2014/chart" uri="{C3380CC4-5D6E-409C-BE32-E72D297353CC}">
              <c16:uniqueId val="{00000003-CDF1-46CE-8389-F49E698F44AE}"/>
            </c:ext>
          </c:extLst>
        </c:ser>
        <c:dLbls>
          <c:showLegendKey val="0"/>
          <c:showVal val="0"/>
          <c:showCatName val="0"/>
          <c:showSerName val="0"/>
          <c:showPercent val="0"/>
          <c:showBubbleSize val="0"/>
        </c:dLbls>
        <c:gapWidth val="219"/>
        <c:overlap val="-27"/>
        <c:axId val="187827872"/>
        <c:axId val="187828264"/>
      </c:barChart>
      <c:catAx>
        <c:axId val="18782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5"/>
                </a:solidFill>
                <a:latin typeface="+mn-lt"/>
                <a:ea typeface="+mn-ea"/>
                <a:cs typeface="+mn-cs"/>
              </a:defRPr>
            </a:pPr>
            <a:endParaRPr lang="en-US"/>
          </a:p>
        </c:txPr>
        <c:crossAx val="187828264"/>
        <c:crosses val="autoZero"/>
        <c:auto val="1"/>
        <c:lblAlgn val="ctr"/>
        <c:lblOffset val="100"/>
        <c:noMultiLvlLbl val="0"/>
      </c:catAx>
      <c:valAx>
        <c:axId val="1878282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5"/>
                </a:solidFill>
                <a:latin typeface="+mn-lt"/>
                <a:ea typeface="+mn-ea"/>
                <a:cs typeface="+mn-cs"/>
              </a:defRPr>
            </a:pPr>
            <a:endParaRPr lang="en-US"/>
          </a:p>
        </c:txPr>
        <c:crossAx val="187827872"/>
        <c:crosses val="autoZero"/>
        <c:crossBetween val="between"/>
      </c:valAx>
      <c:spPr>
        <a:noFill/>
        <a:ln>
          <a:noFill/>
        </a:ln>
        <a:effectLst/>
      </c:spPr>
    </c:plotArea>
    <c:legend>
      <c:legendPos val="b"/>
      <c:layout>
        <c:manualLayout>
          <c:xMode val="edge"/>
          <c:yMode val="edge"/>
          <c:x val="0.60330949738982476"/>
          <c:y val="0.18576908449244967"/>
          <c:w val="0.37018498375740794"/>
          <c:h val="6.275737997597419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accent5"/>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0.64609</cdr:x>
      <cdr:y>0.86737</cdr:y>
    </cdr:from>
    <cdr:to>
      <cdr:x>1</cdr:x>
      <cdr:y>0.96022</cdr:y>
    </cdr:to>
    <cdr:sp macro="" textlink="">
      <cdr:nvSpPr>
        <cdr:cNvPr id="2" name="Rectangle 1"/>
        <cdr:cNvSpPr/>
      </cdr:nvSpPr>
      <cdr:spPr>
        <a:xfrm xmlns:a="http://schemas.openxmlformats.org/drawingml/2006/main">
          <a:off x="5306135" y="3737973"/>
          <a:ext cx="2906532" cy="400110"/>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r">
            <a:buClr>
              <a:schemeClr val="tx2"/>
            </a:buClr>
            <a:buSzPct val="90000"/>
          </a:pPr>
          <a:r>
            <a:rPr lang="en-GB" sz="1000" b="1">
              <a:solidFill>
                <a:srgbClr val="4A4A49"/>
              </a:solidFill>
              <a:latin typeface="Calibri"/>
              <a:cs typeface="Calibri"/>
            </a:rPr>
            <a:t>Source: </a:t>
          </a:r>
          <a:r>
            <a:rPr lang="en-GB" sz="1000" b="1">
              <a:solidFill>
                <a:srgbClr val="4A4A49"/>
              </a:solidFill>
              <a:cs typeface="Calibri"/>
            </a:rPr>
            <a:t>Annual Population Survey (</a:t>
          </a:r>
          <a:r>
            <a:rPr lang="en-GB" sz="1000" b="1">
              <a:solidFill>
                <a:srgbClr val="4A4A49"/>
              </a:solidFill>
              <a:latin typeface="Calibri"/>
            </a:rPr>
            <a:t>2015-16)</a:t>
          </a:r>
        </a:p>
        <a:p xmlns:a="http://schemas.openxmlformats.org/drawingml/2006/main">
          <a:pPr algn="r">
            <a:buClr>
              <a:schemeClr val="tx2"/>
            </a:buClr>
            <a:buSzPct val="90000"/>
          </a:pPr>
          <a:endParaRPr lang="en-GB" sz="1000" dirty="0">
            <a:solidFill>
              <a:srgbClr val="4A4A49"/>
            </a:solidFill>
            <a:latin typeface="Calibri"/>
            <a:cs typeface="Calibri"/>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6D231-B3F3-4E80-976A-699795878531}" type="datetimeFigureOut">
              <a:rPr lang="en-GB" smtClean="0"/>
              <a:t>16/03/2017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0C1E8-D5E2-4618-B742-A37395571592}" type="slidenum">
              <a:rPr lang="en-GB" smtClean="0"/>
              <a:t>‹#›</a:t>
            </a:fld>
            <a:endParaRPr lang="en-GB"/>
          </a:p>
        </p:txBody>
      </p:sp>
    </p:spTree>
    <p:extLst>
      <p:ext uri="{BB962C8B-B14F-4D97-AF65-F5344CB8AC3E}">
        <p14:creationId xmlns:p14="http://schemas.microsoft.com/office/powerpoint/2010/main" val="377962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DBFE49-FE23-4B9D-A415-D6C7B23FEE11}" type="datetimeFigureOut">
              <a:rPr lang="en-GB" smtClean="0"/>
              <a:t>16/03/2017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A6BA7-B9E2-4AEF-A1D1-E1316B0CB4D5}" type="slidenum">
              <a:rPr lang="en-GB" smtClean="0"/>
              <a:t>‹#›</a:t>
            </a:fld>
            <a:endParaRPr lang="en-GB"/>
          </a:p>
        </p:txBody>
      </p:sp>
    </p:spTree>
    <p:extLst>
      <p:ext uri="{BB962C8B-B14F-4D97-AF65-F5344CB8AC3E}">
        <p14:creationId xmlns:p14="http://schemas.microsoft.com/office/powerpoint/2010/main" val="128095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1</a:t>
            </a:fld>
            <a:endParaRPr lang="en-GB"/>
          </a:p>
        </p:txBody>
      </p:sp>
    </p:spTree>
    <p:extLst>
      <p:ext uri="{BB962C8B-B14F-4D97-AF65-F5344CB8AC3E}">
        <p14:creationId xmlns:p14="http://schemas.microsoft.com/office/powerpoint/2010/main" val="1221256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Charities include Age UK, MIND, Centre for Better Ageing, Society of Geriatrics</a:t>
            </a:r>
          </a:p>
          <a:p>
            <a:endParaRPr lang="en-GB" dirty="0"/>
          </a:p>
        </p:txBody>
      </p:sp>
      <p:sp>
        <p:nvSpPr>
          <p:cNvPr id="4" name="Slide Number Placeholder 3"/>
          <p:cNvSpPr>
            <a:spLocks noGrp="1"/>
          </p:cNvSpPr>
          <p:nvPr>
            <p:ph type="sldNum" sz="quarter" idx="10"/>
          </p:nvPr>
        </p:nvSpPr>
        <p:spPr/>
        <p:txBody>
          <a:bodyPr/>
          <a:lstStyle/>
          <a:p>
            <a:fld id="{FB0A6BA7-B9E2-4AEF-A1D1-E1316B0CB4D5}" type="slidenum">
              <a:rPr lang="en-GB" smtClean="0"/>
              <a:t>8</a:t>
            </a:fld>
            <a:endParaRPr lang="en-GB"/>
          </a:p>
        </p:txBody>
      </p:sp>
    </p:spTree>
    <p:extLst>
      <p:ext uri="{BB962C8B-B14F-4D97-AF65-F5344CB8AC3E}">
        <p14:creationId xmlns:p14="http://schemas.microsoft.com/office/powerpoint/2010/main" val="1490299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endParaRPr lang="en-GB" altLang="en-US" dirty="0"/>
          </a:p>
        </p:txBody>
      </p:sp>
      <p:sp>
        <p:nvSpPr>
          <p:cNvPr id="26628" name="Slide Number Placeholder 3"/>
          <p:cNvSpPr>
            <a:spLocks noGrp="1"/>
          </p:cNvSpPr>
          <p:nvPr>
            <p:ph type="sldNum" sz="quarter" idx="5"/>
          </p:nvPr>
        </p:nvSpPr>
        <p:spPr>
          <a:noFill/>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1CDA2D4D-6CF0-49EF-8DFA-242D61ABF737}" type="slidenum">
              <a:rPr lang="en-GB" altLang="en-US" sz="1200" smtClean="0"/>
              <a:pPr/>
              <a:t>17</a:t>
            </a:fld>
            <a:endParaRPr lang="en-GB" altLang="en-US" sz="1200"/>
          </a:p>
        </p:txBody>
      </p:sp>
    </p:spTree>
    <p:extLst>
      <p:ext uri="{BB962C8B-B14F-4D97-AF65-F5344CB8AC3E}">
        <p14:creationId xmlns:p14="http://schemas.microsoft.com/office/powerpoint/2010/main" val="593310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EC20777-5C3C-4BB0-897F-A9A8C7DD1EC4}" type="datetimeFigureOut">
              <a:rPr lang="en-GB" smtClean="0"/>
              <a:t>16/03/2017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61491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C20777-5C3C-4BB0-897F-A9A8C7DD1EC4}" type="datetimeFigureOut">
              <a:rPr lang="en-GB" smtClean="0"/>
              <a:t>16/03/2017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254682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C20777-5C3C-4BB0-897F-A9A8C7DD1EC4}" type="datetimeFigureOut">
              <a:rPr lang="en-GB" smtClean="0"/>
              <a:t>16/03/2017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2152033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urple Background">
    <p:bg>
      <p:bgPr>
        <a:solidFill>
          <a:srgbClr val="462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239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Line 17"/>
          <p:cNvSpPr>
            <a:spLocks noChangeShapeType="1"/>
          </p:cNvSpPr>
          <p:nvPr userDrawn="1"/>
        </p:nvSpPr>
        <p:spPr bwMode="auto">
          <a:xfrm>
            <a:off x="381000" y="819150"/>
            <a:ext cx="8534400"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 name="TextBox 4"/>
          <p:cNvSpPr txBox="1">
            <a:spLocks noChangeArrowheads="1"/>
          </p:cNvSpPr>
          <p:nvPr userDrawn="1"/>
        </p:nvSpPr>
        <p:spPr bwMode="auto">
          <a:xfrm>
            <a:off x="8680450" y="6534150"/>
            <a:ext cx="469900" cy="307975"/>
          </a:xfrm>
          <a:prstGeom prst="rect">
            <a:avLst/>
          </a:prstGeom>
          <a:noFill/>
          <a:ln>
            <a:noFill/>
          </a:ln>
          <a:extLst/>
        </p:spPr>
        <p:txBody>
          <a:bodyPr>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defRPr/>
            </a:pPr>
            <a:fld id="{EFA47417-22EC-4BAF-AAEA-51D4ADCD2E17}" type="slidenum">
              <a:rPr lang="en-US" altLang="en-US" sz="1400" b="1" smtClean="0"/>
              <a:pPr eaLnBrk="1" hangingPunct="1">
                <a:defRPr/>
              </a:pPr>
              <a:t>‹#›</a:t>
            </a:fld>
            <a:endParaRPr lang="en-US" altLang="en-US" sz="1400" b="1"/>
          </a:p>
        </p:txBody>
      </p:sp>
      <p:sp>
        <p:nvSpPr>
          <p:cNvPr id="3" name="Content Placeholder 2"/>
          <p:cNvSpPr>
            <a:spLocks noGrp="1"/>
          </p:cNvSpPr>
          <p:nvPr>
            <p:ph idx="1"/>
          </p:nvPr>
        </p:nvSpPr>
        <p:spPr>
          <a:xfrm>
            <a:off x="381000" y="1412776"/>
            <a:ext cx="85344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noChangeArrowheads="1"/>
          </p:cNvSpPr>
          <p:nvPr>
            <p:ph type="ftr" sz="quarter" idx="10"/>
          </p:nvPr>
        </p:nvSpPr>
        <p:spPr>
          <a:xfrm>
            <a:off x="-2916238" y="-315913"/>
            <a:ext cx="4114801" cy="228600"/>
          </a:xfrm>
          <a:prstGeom prst="rect">
            <a:avLst/>
          </a:prstGeom>
        </p:spPr>
        <p:txBody>
          <a:bodyPr/>
          <a:lstStyle>
            <a:lvl1pPr eaLnBrk="1" hangingPunct="1">
              <a:defRPr>
                <a:latin typeface="Arial" charset="0"/>
                <a:ea typeface="ＭＳ Ｐゴシック" charset="0"/>
                <a:cs typeface="ＭＳ Ｐゴシック" charset="0"/>
              </a:defRPr>
            </a:lvl1pPr>
          </a:lstStyle>
          <a:p>
            <a:pPr>
              <a:defRPr/>
            </a:pPr>
            <a:endParaRPr lang="en-GB" altLang="en-US"/>
          </a:p>
        </p:txBody>
      </p:sp>
      <p:sp>
        <p:nvSpPr>
          <p:cNvPr id="7" name="Date Placeholder 8"/>
          <p:cNvSpPr>
            <a:spLocks noGrp="1" noChangeArrowheads="1"/>
          </p:cNvSpPr>
          <p:nvPr>
            <p:ph type="dt" sz="half" idx="11"/>
          </p:nvPr>
        </p:nvSpPr>
        <p:spPr>
          <a:xfrm>
            <a:off x="4800600" y="492125"/>
            <a:ext cx="4114800" cy="117475"/>
          </a:xfrm>
          <a:prstGeom prst="rect">
            <a:avLst/>
          </a:prstGeom>
        </p:spPr>
        <p:txBody>
          <a:bodyPr/>
          <a:lstStyle>
            <a:lvl1pPr eaLnBrk="1" hangingPunct="1">
              <a:defRPr>
                <a:latin typeface="Arial" charset="0"/>
                <a:ea typeface="+mn-ea"/>
                <a:cs typeface="Arial" charset="0"/>
              </a:defRPr>
            </a:lvl1pPr>
          </a:lstStyle>
          <a:p>
            <a:pPr>
              <a:defRPr/>
            </a:pPr>
            <a:endParaRPr lang="en-GB" altLang="en-US"/>
          </a:p>
        </p:txBody>
      </p:sp>
    </p:spTree>
    <p:extLst>
      <p:ext uri="{BB962C8B-B14F-4D97-AF65-F5344CB8AC3E}">
        <p14:creationId xmlns:p14="http://schemas.microsoft.com/office/powerpoint/2010/main" val="251200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EC20777-5C3C-4BB0-897F-A9A8C7DD1EC4}" type="datetimeFigureOut">
              <a:rPr lang="en-GB" smtClean="0"/>
              <a:t>16/03/2017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15945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C20777-5C3C-4BB0-897F-A9A8C7DD1EC4}" type="datetimeFigureOut">
              <a:rPr lang="en-GB" smtClean="0"/>
              <a:t>16/03/2017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1039225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EC20777-5C3C-4BB0-897F-A9A8C7DD1EC4}" type="datetimeFigureOut">
              <a:rPr lang="en-GB" smtClean="0"/>
              <a:t>16/03/2017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428744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EC20777-5C3C-4BB0-897F-A9A8C7DD1EC4}" type="datetimeFigureOut">
              <a:rPr lang="en-GB" smtClean="0"/>
              <a:t>16/03/2017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102083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EC20777-5C3C-4BB0-897F-A9A8C7DD1EC4}" type="datetimeFigureOut">
              <a:rPr lang="en-GB" smtClean="0"/>
              <a:t>16/03/2017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174858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20777-5C3C-4BB0-897F-A9A8C7DD1EC4}" type="datetimeFigureOut">
              <a:rPr lang="en-GB" smtClean="0"/>
              <a:t>16/03/2017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284670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20777-5C3C-4BB0-897F-A9A8C7DD1EC4}" type="datetimeFigureOut">
              <a:rPr lang="en-GB" smtClean="0"/>
              <a:t>16/03/2017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3697595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C20777-5C3C-4BB0-897F-A9A8C7DD1EC4}" type="datetimeFigureOut">
              <a:rPr lang="en-GB" smtClean="0"/>
              <a:t>16/03/2017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B4F3BB5-58A5-44B4-89BA-34CCA7DD3D9B}" type="slidenum">
              <a:rPr lang="en-GB" smtClean="0"/>
              <a:t>‹#›</a:t>
            </a:fld>
            <a:endParaRPr lang="en-GB"/>
          </a:p>
        </p:txBody>
      </p:sp>
    </p:spTree>
    <p:extLst>
      <p:ext uri="{BB962C8B-B14F-4D97-AF65-F5344CB8AC3E}">
        <p14:creationId xmlns:p14="http://schemas.microsoft.com/office/powerpoint/2010/main" val="79593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20777-5C3C-4BB0-897F-A9A8C7DD1EC4}" type="datetimeFigureOut">
              <a:rPr lang="en-GB" smtClean="0"/>
              <a:t>16/03/2017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F3BB5-58A5-44B4-89BA-34CCA7DD3D9B}" type="slidenum">
              <a:rPr lang="en-GB" smtClean="0"/>
              <a:t>‹#›</a:t>
            </a:fld>
            <a:endParaRPr lang="en-GB"/>
          </a:p>
        </p:txBody>
      </p:sp>
    </p:spTree>
    <p:extLst>
      <p:ext uri="{BB962C8B-B14F-4D97-AF65-F5344CB8AC3E}">
        <p14:creationId xmlns:p14="http://schemas.microsoft.com/office/powerpoint/2010/main" val="3379481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whyoccupationalhealth.co.uk/content/why-occupational-health/"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mailto:Nick.Pahl@som.org.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130425"/>
            <a:ext cx="7772400" cy="1226567"/>
          </a:xfrm>
        </p:spPr>
        <p:txBody>
          <a:bodyPr>
            <a:normAutofit/>
          </a:bodyPr>
          <a:lstStyle/>
          <a:p>
            <a:pPr algn="l"/>
            <a:r>
              <a:rPr lang="en-GB" sz="2000" dirty="0">
                <a:solidFill>
                  <a:schemeClr val="bg1"/>
                </a:solidFill>
                <a:latin typeface="Arial" panose="020B0604020202020204" pitchFamily="34" charset="0"/>
                <a:cs typeface="Arial" panose="020B0604020202020204" pitchFamily="34" charset="0"/>
              </a:rPr>
              <a:t>The current policy environment for occupational health</a:t>
            </a:r>
          </a:p>
        </p:txBody>
      </p:sp>
      <p:sp>
        <p:nvSpPr>
          <p:cNvPr id="3" name="Subtitle 2"/>
          <p:cNvSpPr>
            <a:spLocks noGrp="1"/>
          </p:cNvSpPr>
          <p:nvPr>
            <p:ph type="subTitle" idx="1"/>
          </p:nvPr>
        </p:nvSpPr>
        <p:spPr>
          <a:xfrm>
            <a:off x="395536" y="3789040"/>
            <a:ext cx="5832648" cy="1415008"/>
          </a:xfrm>
        </p:spPr>
        <p:txBody>
          <a:bodyPr>
            <a:normAutofit/>
          </a:bodyPr>
          <a:lstStyle/>
          <a:p>
            <a:pPr algn="l"/>
            <a:r>
              <a:rPr lang="en-GB" sz="2000" dirty="0">
                <a:solidFill>
                  <a:schemeClr val="bg1">
                    <a:lumMod val="85000"/>
                  </a:schemeClr>
                </a:solidFill>
                <a:latin typeface="Arial" panose="020B0604020202020204" pitchFamily="34" charset="0"/>
                <a:cs typeface="Arial" panose="020B0604020202020204" pitchFamily="34" charset="0"/>
              </a:rPr>
              <a:t>Nick Pahl, CEO</a:t>
            </a:r>
          </a:p>
        </p:txBody>
      </p:sp>
    </p:spTree>
    <p:extLst>
      <p:ext uri="{BB962C8B-B14F-4D97-AF65-F5344CB8AC3E}">
        <p14:creationId xmlns:p14="http://schemas.microsoft.com/office/powerpoint/2010/main" val="546845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Occupational health and medicine</a:t>
            </a:r>
          </a:p>
        </p:txBody>
      </p:sp>
      <p:sp>
        <p:nvSpPr>
          <p:cNvPr id="3" name="Content Placeholder 2"/>
          <p:cNvSpPr>
            <a:spLocks noGrp="1"/>
          </p:cNvSpPr>
          <p:nvPr>
            <p:ph idx="1"/>
          </p:nvPr>
        </p:nvSpPr>
        <p:spPr/>
        <p:txBody>
          <a:bodyPr>
            <a:normAutofit/>
          </a:bodyPr>
          <a:lstStyle/>
          <a:p>
            <a:r>
              <a:rPr lang="en-GB" sz="2800" dirty="0">
                <a:latin typeface="Arial" panose="020B0604020202020204" pitchFamily="34" charset="0"/>
                <a:cs typeface="Arial" panose="020B0604020202020204" pitchFamily="34" charset="0"/>
              </a:rPr>
              <a:t>Significant gaps in provision of occupational health – particularly for small business </a:t>
            </a:r>
          </a:p>
          <a:p>
            <a:r>
              <a:rPr lang="en-GB" sz="2800" dirty="0">
                <a:latin typeface="Arial" panose="020B0604020202020204" pitchFamily="34" charset="0"/>
                <a:cs typeface="Arial" panose="020B0604020202020204" pitchFamily="34" charset="0"/>
              </a:rPr>
              <a:t>Training posts for specialist occupational physicians are at an all-time low, down from 216 in 2002 to just 74 in 2015. </a:t>
            </a:r>
          </a:p>
          <a:p>
            <a:r>
              <a:rPr lang="en-GB" sz="2800" dirty="0">
                <a:latin typeface="Arial" panose="020B0604020202020204" pitchFamily="34" charset="0"/>
                <a:cs typeface="Arial" panose="020B0604020202020204" pitchFamily="34" charset="0"/>
              </a:rPr>
              <a:t>Ageing specialty; 64% of all doctors working in occupational medicine are aged 50 or over, and half of all specialists could retire within a decade. </a:t>
            </a:r>
          </a:p>
        </p:txBody>
      </p:sp>
    </p:spTree>
    <p:extLst>
      <p:ext uri="{BB962C8B-B14F-4D97-AF65-F5344CB8AC3E}">
        <p14:creationId xmlns:p14="http://schemas.microsoft.com/office/powerpoint/2010/main" val="805556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0753" y="2389454"/>
            <a:ext cx="6798249" cy="1661993"/>
          </a:xfrm>
          <a:prstGeom prst="rect">
            <a:avLst/>
          </a:prstGeom>
        </p:spPr>
        <p:txBody>
          <a:bodyPr wrap="square">
            <a:spAutoFit/>
          </a:bodyPr>
          <a:lstStyle/>
          <a:p>
            <a:pPr algn="ctr"/>
            <a:r>
              <a:rPr lang="en-GB" sz="3400" b="1" dirty="0">
                <a:solidFill>
                  <a:srgbClr val="EEEA80"/>
                </a:solidFill>
                <a:latin typeface="Arial" panose="020B0604020202020204" pitchFamily="34" charset="0"/>
                <a:cs typeface="Arial" panose="020B0604020202020204" pitchFamily="34" charset="0"/>
              </a:rPr>
              <a:t>2	Recent reports/ toolkits / info graphics / guidance and Policy Activity   </a:t>
            </a:r>
            <a:endParaRPr lang="en-US" sz="3400" b="1" dirty="0">
              <a:solidFill>
                <a:srgbClr val="EEEA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9757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Reports / toolkits / info graphics…</a:t>
            </a:r>
          </a:p>
        </p:txBody>
      </p:sp>
      <p:sp>
        <p:nvSpPr>
          <p:cNvPr id="3" name="Content Placeholder 2"/>
          <p:cNvSpPr>
            <a:spLocks noGrp="1"/>
          </p:cNvSpPr>
          <p:nvPr>
            <p:ph idx="1"/>
          </p:nvPr>
        </p:nvSpPr>
        <p:spPr>
          <a:xfrm>
            <a:off x="441073" y="1417638"/>
            <a:ext cx="8229600" cy="4525963"/>
          </a:xfrm>
        </p:spPr>
        <p:txBody>
          <a:bodyPr>
            <a:normAutofit/>
          </a:bodyPr>
          <a:lstStyle/>
          <a:p>
            <a:r>
              <a:rPr lang="en-GB" sz="2400" dirty="0">
                <a:latin typeface="Arial" panose="020B0604020202020204" pitchFamily="34" charset="0"/>
                <a:cs typeface="Arial" panose="020B0604020202020204" pitchFamily="34" charset="0"/>
              </a:rPr>
              <a:t>MSK - Employer </a:t>
            </a:r>
            <a:r>
              <a:rPr lang="en-GB" sz="2400" i="1" dirty="0">
                <a:latin typeface="Arial" panose="020B0604020202020204" pitchFamily="34" charset="0"/>
                <a:cs typeface="Arial" panose="020B0604020202020204" pitchFamily="34" charset="0"/>
              </a:rPr>
              <a:t>toolkit</a:t>
            </a:r>
            <a:r>
              <a:rPr lang="en-GB" sz="2400" dirty="0">
                <a:latin typeface="Arial" panose="020B0604020202020204" pitchFamily="34" charset="0"/>
                <a:cs typeface="Arial" panose="020B0604020202020204" pitchFamily="34" charset="0"/>
              </a:rPr>
              <a:t> - BITC/ ARMA/PHE</a:t>
            </a:r>
          </a:p>
          <a:p>
            <a:r>
              <a:rPr lang="en-GB" sz="2400" dirty="0">
                <a:latin typeface="Arial" panose="020B0604020202020204" pitchFamily="34" charset="0"/>
                <a:cs typeface="Arial" panose="020B0604020202020204" pitchFamily="34" charset="0"/>
              </a:rPr>
              <a:t>Health and Safety Executive –  new health </a:t>
            </a:r>
            <a:r>
              <a:rPr lang="en-GB" sz="2400" i="1" dirty="0">
                <a:latin typeface="Arial" panose="020B0604020202020204" pitchFamily="34" charset="0"/>
                <a:cs typeface="Arial" panose="020B0604020202020204" pitchFamily="34" charset="0"/>
              </a:rPr>
              <a:t>strategy </a:t>
            </a:r>
            <a:r>
              <a:rPr lang="en-GB" sz="2400" dirty="0">
                <a:latin typeface="Arial" panose="020B0604020202020204" pitchFamily="34" charset="0"/>
                <a:cs typeface="Arial" panose="020B0604020202020204" pitchFamily="34" charset="0"/>
              </a:rPr>
              <a:t> - focus on work-related stress, MSK </a:t>
            </a:r>
          </a:p>
          <a:p>
            <a:r>
              <a:rPr lang="en-GB" sz="2400" dirty="0">
                <a:latin typeface="Arial" panose="020B0604020202020204" pitchFamily="34" charset="0"/>
                <a:cs typeface="Arial" panose="020B0604020202020204" pitchFamily="34" charset="0"/>
              </a:rPr>
              <a:t>PHE –</a:t>
            </a:r>
            <a:r>
              <a:rPr lang="en-GB" sz="2400" i="1" dirty="0">
                <a:latin typeface="Arial" panose="020B0604020202020204" pitchFamily="34" charset="0"/>
                <a:cs typeface="Arial" panose="020B0604020202020204" pitchFamily="34" charset="0"/>
              </a:rPr>
              <a:t> </a:t>
            </a:r>
            <a:r>
              <a:rPr lang="en-GB" sz="2400" i="1" dirty="0" err="1">
                <a:latin typeface="Arial" panose="020B0604020202020204" pitchFamily="34" charset="0"/>
                <a:cs typeface="Arial" panose="020B0604020202020204" pitchFamily="34" charset="0"/>
              </a:rPr>
              <a:t>infographics</a:t>
            </a:r>
            <a:r>
              <a:rPr lang="en-GB" sz="2400" i="1"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Ageing – </a:t>
            </a:r>
            <a:r>
              <a:rPr lang="en-GB" sz="2400" i="1" dirty="0" err="1">
                <a:latin typeface="Arial" panose="020B0604020202020204" pitchFamily="34" charset="0"/>
                <a:cs typeface="Arial" panose="020B0604020202020204" pitchFamily="34" charset="0"/>
              </a:rPr>
              <a:t>infographic</a:t>
            </a:r>
            <a:r>
              <a:rPr lang="en-GB" sz="2400" i="1" dirty="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 Centre for Ageing</a:t>
            </a:r>
          </a:p>
          <a:p>
            <a:endParaRPr lang="en-GB" dirty="0"/>
          </a:p>
        </p:txBody>
      </p:sp>
    </p:spTree>
    <p:extLst>
      <p:ext uri="{BB962C8B-B14F-4D97-AF65-F5344CB8AC3E}">
        <p14:creationId xmlns:p14="http://schemas.microsoft.com/office/powerpoint/2010/main" val="885115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Reports …</a:t>
            </a:r>
            <a:endParaRPr lang="en-GB"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Health, work and worklessness - Local Government Association </a:t>
            </a:r>
          </a:p>
          <a:p>
            <a:r>
              <a:rPr lang="en-GB" sz="2400" dirty="0">
                <a:latin typeface="Arial" panose="020B0604020202020204" pitchFamily="34" charset="0"/>
                <a:cs typeface="Arial" panose="020B0604020202020204" pitchFamily="34" charset="0"/>
              </a:rPr>
              <a:t>Inequality in Access to Quality Work – Carnegie Foundation  </a:t>
            </a:r>
          </a:p>
          <a:p>
            <a:r>
              <a:rPr lang="en-GB" sz="2400" dirty="0">
                <a:latin typeface="Arial" panose="020B0604020202020204" pitchFamily="34" charset="0"/>
                <a:cs typeface="Arial" panose="020B0604020202020204" pitchFamily="34" charset="0"/>
              </a:rPr>
              <a:t>Arthritis in the workplace – Arthritis Research UK</a:t>
            </a:r>
          </a:p>
          <a:p>
            <a:r>
              <a:rPr lang="en-GB" sz="2400" dirty="0">
                <a:latin typeface="Arial" panose="020B0604020202020204" pitchFamily="34" charset="0"/>
                <a:cs typeface="Arial" panose="020B0604020202020204" pitchFamily="34" charset="0"/>
              </a:rPr>
              <a:t>Retention - Resolution Foundation </a:t>
            </a:r>
          </a:p>
          <a:p>
            <a:r>
              <a:rPr lang="en-GB" sz="2400" dirty="0">
                <a:latin typeface="Arial" panose="020B0604020202020204" pitchFamily="34" charset="0"/>
                <a:cs typeface="Arial" panose="020B0604020202020204" pitchFamily="34" charset="0"/>
              </a:rPr>
              <a:t>Disability and employment - Cardiff University</a:t>
            </a:r>
          </a:p>
          <a:p>
            <a:r>
              <a:rPr lang="en-GB" sz="2400" dirty="0">
                <a:latin typeface="Arial" panose="020B0604020202020204" pitchFamily="34" charset="0"/>
                <a:cs typeface="Arial" panose="020B0604020202020204" pitchFamily="34" charset="0"/>
              </a:rPr>
              <a:t>Social Prescribing/ MS/ working with multiple health conditions – Work Foundation</a:t>
            </a:r>
          </a:p>
          <a:p>
            <a:r>
              <a:rPr lang="en-GB" sz="2400" dirty="0">
                <a:latin typeface="Arial" panose="020B0604020202020204" pitchFamily="34" charset="0"/>
                <a:cs typeface="Arial" panose="020B0604020202020204" pitchFamily="34" charset="0"/>
              </a:rPr>
              <a:t>Reducing long term sickness absence - IPRR</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35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Quality standards / advice </a:t>
            </a:r>
            <a:r>
              <a:rPr lang="en-GB" sz="2800"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57200" y="1772816"/>
            <a:ext cx="8229600" cy="4929411"/>
          </a:xfrm>
        </p:spPr>
        <p:txBody>
          <a:bodyPr>
            <a:normAutofit/>
          </a:bodyPr>
          <a:lstStyle/>
          <a:p>
            <a:r>
              <a:rPr lang="en-GB" sz="2400" dirty="0">
                <a:latin typeface="Arial" panose="020B0604020202020204" pitchFamily="34" charset="0"/>
                <a:cs typeface="Arial" panose="020B0604020202020204" pitchFamily="34" charset="0"/>
              </a:rPr>
              <a:t>Healthy workplaces: improving employee mental and physical health and wellbeing – NICE quality standard</a:t>
            </a:r>
          </a:p>
          <a:p>
            <a:r>
              <a:rPr lang="en-GB" sz="2400" dirty="0">
                <a:latin typeface="Arial" panose="020B0604020202020204" pitchFamily="34" charset="0"/>
                <a:cs typeface="Arial" panose="020B0604020202020204" pitchFamily="34" charset="0"/>
              </a:rPr>
              <a:t>Advice on the menopause - FOM</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90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Coming up.. </a:t>
            </a:r>
          </a:p>
        </p:txBody>
      </p:sp>
      <p:sp>
        <p:nvSpPr>
          <p:cNvPr id="3" name="Content Placeholder 2"/>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Devolving spend 2017 e.g. to London</a:t>
            </a:r>
          </a:p>
          <a:p>
            <a:r>
              <a:rPr lang="en-GB" sz="2400" dirty="0">
                <a:latin typeface="Arial" panose="020B0604020202020204" pitchFamily="34" charset="0"/>
                <a:cs typeface="Arial" panose="020B0604020202020204" pitchFamily="34" charset="0"/>
              </a:rPr>
              <a:t>Independent Review of Employment Practices in the Modern Economy - commissioned by the PM Oct 2016. Matthew Taylor (the Chief Executive of the Royal Society of the Arts) taking forward. PM also asked CEO of MIND and Lord Stevenson to look at mental health in the workplace</a:t>
            </a:r>
          </a:p>
          <a:p>
            <a:r>
              <a:rPr lang="en-GB" sz="2400" dirty="0">
                <a:latin typeface="Arial" panose="020B0604020202020204" pitchFamily="34" charset="0"/>
                <a:cs typeface="Arial" panose="020B0604020202020204" pitchFamily="34" charset="0"/>
              </a:rPr>
              <a:t>NHS England publication on Hearing loss in workplace</a:t>
            </a:r>
          </a:p>
          <a:p>
            <a:r>
              <a:rPr lang="en-GB" sz="2400" dirty="0">
                <a:latin typeface="Arial" panose="020B0604020202020204" pitchFamily="34" charset="0"/>
                <a:cs typeface="Arial" panose="020B0604020202020204" pitchFamily="34" charset="0"/>
              </a:rPr>
              <a:t>Centre for Social Justice report – end of this month</a:t>
            </a:r>
          </a:p>
          <a:p>
            <a:r>
              <a:rPr lang="en-GB" sz="2400" dirty="0">
                <a:latin typeface="Arial" panose="020B0604020202020204" pitchFamily="34" charset="0"/>
                <a:cs typeface="Arial" panose="020B0604020202020204" pitchFamily="34" charset="0"/>
              </a:rPr>
              <a:t>What Works Centre for Wellbeing Strategic Council</a:t>
            </a:r>
          </a:p>
        </p:txBody>
      </p:sp>
    </p:spTree>
    <p:extLst>
      <p:ext uri="{BB962C8B-B14F-4D97-AF65-F5344CB8AC3E}">
        <p14:creationId xmlns:p14="http://schemas.microsoft.com/office/powerpoint/2010/main" val="1167272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0753" y="2389454"/>
            <a:ext cx="6798249" cy="1138773"/>
          </a:xfrm>
          <a:prstGeom prst="rect">
            <a:avLst/>
          </a:prstGeom>
        </p:spPr>
        <p:txBody>
          <a:bodyPr wrap="square">
            <a:spAutoFit/>
          </a:bodyPr>
          <a:lstStyle/>
          <a:p>
            <a:pPr algn="ctr"/>
            <a:r>
              <a:rPr lang="en-GB" sz="3400" b="1" dirty="0">
                <a:solidFill>
                  <a:srgbClr val="EEEA80"/>
                </a:solidFill>
                <a:latin typeface="Arial" panose="020B0604020202020204" pitchFamily="34" charset="0"/>
                <a:cs typeface="Arial" panose="020B0604020202020204" pitchFamily="34" charset="0"/>
              </a:rPr>
              <a:t>3	Green Paper on Work, health and disability    </a:t>
            </a:r>
            <a:endParaRPr lang="en-US" sz="3400" b="1" dirty="0">
              <a:solidFill>
                <a:srgbClr val="EEEA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60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extLst>
              <a:ext uri="{28A0092B-C50C-407E-A947-70E740481C1C}">
                <a14:useLocalDpi xmlns:a14="http://schemas.microsoft.com/office/drawing/2010/main" val="0"/>
              </a:ext>
            </a:extLst>
          </a:blip>
          <a:srcRect l="16052" t="7953" r="14342" b="10175"/>
          <a:stretch>
            <a:fillRect/>
          </a:stretch>
        </p:blipFill>
        <p:spPr bwMode="auto">
          <a:xfrm>
            <a:off x="0" y="0"/>
            <a:ext cx="8964488"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bwMode="auto">
          <a:xfrm>
            <a:off x="287338" y="107950"/>
            <a:ext cx="880903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600">
                <a:solidFill>
                  <a:schemeClr val="tx2"/>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ＭＳ Ｐゴシック" charset="0"/>
              </a:defRPr>
            </a:lvl2pPr>
            <a:lvl3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ＭＳ Ｐゴシック" charset="0"/>
              </a:defRPr>
            </a:lvl3pPr>
            <a:lvl4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ＭＳ Ｐゴシック" charset="0"/>
              </a:defRPr>
            </a:lvl4pPr>
            <a:lvl5pPr algn="l" rtl="0" eaLnBrk="0" fontAlgn="base" hangingPunct="0">
              <a:spcBef>
                <a:spcPct val="0"/>
              </a:spcBef>
              <a:spcAft>
                <a:spcPct val="0"/>
              </a:spcAft>
              <a:defRPr sz="3600">
                <a:solidFill>
                  <a:schemeClr val="tx2"/>
                </a:solidFill>
                <a:latin typeface="Arial" charset="0"/>
                <a:ea typeface="MS PGothic" panose="020B0600070205080204" pitchFamily="34" charset="-128"/>
                <a:cs typeface="ＭＳ Ｐゴシック" charset="0"/>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a:lstStyle>
          <a:p>
            <a:pPr>
              <a:defRPr/>
            </a:pPr>
            <a:r>
              <a:rPr lang="en-GB" altLang="en-US" sz="2000" b="1" kern="0" dirty="0"/>
              <a:t>Building a shared vision</a:t>
            </a:r>
          </a:p>
        </p:txBody>
      </p:sp>
    </p:spTree>
    <p:extLst>
      <p:ext uri="{BB962C8B-B14F-4D97-AF65-F5344CB8AC3E}">
        <p14:creationId xmlns:p14="http://schemas.microsoft.com/office/powerpoint/2010/main" val="1955410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Action occurring already </a:t>
            </a:r>
          </a:p>
        </p:txBody>
      </p:sp>
      <p:sp>
        <p:nvSpPr>
          <p:cNvPr id="3" name="Content Placeholder 2"/>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New personal support within Jobcentre Plus </a:t>
            </a:r>
          </a:p>
          <a:p>
            <a:r>
              <a:rPr lang="en-GB" sz="2400" dirty="0">
                <a:latin typeface="Arial" panose="020B0604020202020204" pitchFamily="34" charset="0"/>
                <a:cs typeface="Arial" panose="020B0604020202020204" pitchFamily="34" charset="0"/>
              </a:rPr>
              <a:t>Investment in skills and capabilities for work coaches to help people with disabilities</a:t>
            </a:r>
          </a:p>
          <a:p>
            <a:pPr marL="285750" indent="-285750">
              <a:spcBef>
                <a:spcPts val="600"/>
              </a:spcBef>
              <a:defRPr/>
            </a:pPr>
            <a:r>
              <a:rPr lang="en-GB" sz="2400" dirty="0">
                <a:latin typeface="Arial" panose="020B0604020202020204" pitchFamily="34" charset="0"/>
                <a:cs typeface="Arial" panose="020B0604020202020204" pitchFamily="34" charset="0"/>
              </a:rPr>
              <a:t>Reform of the Work Capability Assessment, including separating decisions on financial support and employment support</a:t>
            </a:r>
          </a:p>
          <a:p>
            <a:pPr marL="285750" indent="-285750">
              <a:spcBef>
                <a:spcPts val="600"/>
              </a:spcBef>
              <a:defRPr/>
            </a:pPr>
            <a:r>
              <a:rPr lang="en-GB" sz="2400" dirty="0">
                <a:latin typeface="Arial" panose="020B0604020202020204" pitchFamily="34" charset="0"/>
                <a:cs typeface="Arial" panose="020B0604020202020204" pitchFamily="34" charset="0"/>
              </a:rPr>
              <a:t>Further improvements to simplify the assessment process for a small proportion of claimants with the most severe, life-long conditions</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51783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Questions in Green Paper  </a:t>
            </a:r>
          </a:p>
        </p:txBody>
      </p:sp>
      <p:sp>
        <p:nvSpPr>
          <p:cNvPr id="3" name="Content Placeholder 2"/>
          <p:cNvSpPr>
            <a:spLocks noGrp="1"/>
          </p:cNvSpPr>
          <p:nvPr>
            <p:ph idx="1"/>
          </p:nvPr>
        </p:nvSpPr>
        <p:spPr/>
        <p:txBody>
          <a:bodyPr>
            <a:normAutofit/>
          </a:bodyPr>
          <a:lstStyle/>
          <a:p>
            <a:pPr lvl="0"/>
            <a:r>
              <a:rPr lang="en-GB" sz="2400" dirty="0">
                <a:latin typeface="Arial" panose="020B0604020202020204" pitchFamily="34" charset="0"/>
                <a:cs typeface="Arial" panose="020B0604020202020204" pitchFamily="34" charset="0"/>
              </a:rPr>
              <a:t>Should other health professionals be able to issue fit notes?  If so, who and what qualifications / training would we expect them to undertake?</a:t>
            </a:r>
          </a:p>
          <a:p>
            <a:pPr lvl="0"/>
            <a:r>
              <a:rPr lang="en-GB" sz="2400" dirty="0">
                <a:latin typeface="Arial" panose="020B0604020202020204" pitchFamily="34" charset="0"/>
                <a:cs typeface="Arial" panose="020B0604020202020204" pitchFamily="34" charset="0"/>
              </a:rPr>
              <a:t>Can the fit for work service be improved – or does something very different need to replace it?</a:t>
            </a:r>
          </a:p>
          <a:p>
            <a:pPr lvl="0"/>
            <a:r>
              <a:rPr lang="en-GB" sz="2400" dirty="0">
                <a:latin typeface="Arial" panose="020B0604020202020204" pitchFamily="34" charset="0"/>
                <a:cs typeface="Arial" panose="020B0604020202020204" pitchFamily="34" charset="0"/>
              </a:rPr>
              <a:t>How can occupational health and medicine professionals be part of the solution?</a:t>
            </a:r>
          </a:p>
          <a:p>
            <a:pPr lvl="0"/>
            <a:endParaRPr lang="en-GB" sz="2800" dirty="0">
              <a:latin typeface="Arial" panose="020B0604020202020204" pitchFamily="34" charset="0"/>
              <a:cs typeface="Arial" panose="020B0604020202020204" pitchFamily="34" charset="0"/>
            </a:endParaRPr>
          </a:p>
          <a:p>
            <a:pPr marL="0" indent="0">
              <a:buNone/>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1185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latin typeface="Arial" panose="020B0604020202020204" pitchFamily="34" charset="0"/>
                <a:cs typeface="Arial" panose="020B0604020202020204" pitchFamily="34" charset="0"/>
              </a:rPr>
              <a:t>Contents  </a:t>
            </a:r>
          </a:p>
        </p:txBody>
      </p:sp>
      <p:sp>
        <p:nvSpPr>
          <p:cNvPr id="3" name="Content Placeholder 2"/>
          <p:cNvSpPr>
            <a:spLocks noGrp="1"/>
          </p:cNvSpPr>
          <p:nvPr>
            <p:ph idx="1"/>
          </p:nvPr>
        </p:nvSpPr>
        <p:spPr/>
        <p:txBody>
          <a:bodyPr>
            <a:normAutofit/>
          </a:bodyPr>
          <a:lstStyle/>
          <a:p>
            <a:pPr marL="0" indent="0">
              <a:buNone/>
            </a:pPr>
            <a:r>
              <a:rPr lang="en-GB" sz="2800" dirty="0">
                <a:latin typeface="Arial" panose="020B0604020202020204" pitchFamily="34" charset="0"/>
                <a:cs typeface="Arial" panose="020B0604020202020204" pitchFamily="34" charset="0"/>
              </a:rPr>
              <a:t>1 Current Issues</a:t>
            </a:r>
          </a:p>
          <a:p>
            <a:pPr marL="0" indent="0">
              <a:buNone/>
            </a:pPr>
            <a:r>
              <a:rPr lang="en-GB" sz="2800" dirty="0">
                <a:latin typeface="Arial" panose="020B0604020202020204" pitchFamily="34" charset="0"/>
                <a:cs typeface="Arial" panose="020B0604020202020204" pitchFamily="34" charset="0"/>
              </a:rPr>
              <a:t>2 Recent Reports, </a:t>
            </a:r>
            <a:r>
              <a:rPr lang="en-GB" sz="2800" dirty="0" err="1">
                <a:latin typeface="Arial" panose="020B0604020202020204" pitchFamily="34" charset="0"/>
                <a:cs typeface="Arial" panose="020B0604020202020204" pitchFamily="34" charset="0"/>
              </a:rPr>
              <a:t>Infographics</a:t>
            </a:r>
            <a:r>
              <a:rPr lang="en-GB" sz="2800" dirty="0">
                <a:latin typeface="Arial" panose="020B0604020202020204" pitchFamily="34" charset="0"/>
                <a:cs typeface="Arial" panose="020B0604020202020204" pitchFamily="34" charset="0"/>
              </a:rPr>
              <a:t>, Reports and Policy activity</a:t>
            </a:r>
          </a:p>
          <a:p>
            <a:pPr marL="0" indent="0">
              <a:buNone/>
            </a:pPr>
            <a:r>
              <a:rPr lang="en-GB" sz="2800" dirty="0">
                <a:latin typeface="Arial" panose="020B0604020202020204" pitchFamily="34" charset="0"/>
                <a:cs typeface="Arial" panose="020B0604020202020204" pitchFamily="34" charset="0"/>
              </a:rPr>
              <a:t>3 Green Paper on Work/ Health and Disability </a:t>
            </a:r>
          </a:p>
          <a:p>
            <a:pPr marL="0" indent="0">
              <a:buNone/>
            </a:pPr>
            <a:r>
              <a:rPr lang="en-GB" sz="2800" dirty="0">
                <a:latin typeface="Arial" panose="020B0604020202020204" pitchFamily="34" charset="0"/>
                <a:cs typeface="Arial" panose="020B0604020202020204" pitchFamily="34" charset="0"/>
              </a:rPr>
              <a:t>4 Role of Occupational Health</a:t>
            </a:r>
          </a:p>
          <a:p>
            <a:pPr marL="0" indent="0">
              <a:buNone/>
            </a:pPr>
            <a:r>
              <a:rPr lang="en-GB" sz="2800" dirty="0">
                <a:latin typeface="Arial" panose="020B0604020202020204" pitchFamily="34" charset="0"/>
                <a:cs typeface="Arial" panose="020B0604020202020204" pitchFamily="34" charset="0"/>
              </a:rPr>
              <a:t>5 Questions </a:t>
            </a:r>
          </a:p>
          <a:p>
            <a:pPr marL="0" indent="0">
              <a:buNone/>
            </a:pPr>
            <a:r>
              <a:rPr lang="en-GB" sz="2800" dirty="0">
                <a:latin typeface="Arial" panose="020B0604020202020204" pitchFamily="34" charset="0"/>
                <a:cs typeface="Arial" panose="020B0604020202020204" pitchFamily="34" charset="0"/>
              </a:rPr>
              <a:t>6 Vision for the future</a:t>
            </a:r>
          </a:p>
        </p:txBody>
      </p:sp>
    </p:spTree>
    <p:extLst>
      <p:ext uri="{BB962C8B-B14F-4D97-AF65-F5344CB8AC3E}">
        <p14:creationId xmlns:p14="http://schemas.microsoft.com/office/powerpoint/2010/main" val="731291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Green Paper on work, health and disability – SOM involvement</a:t>
            </a:r>
          </a:p>
        </p:txBody>
      </p:sp>
      <p:sp>
        <p:nvSpPr>
          <p:cNvPr id="3" name="Content Placeholder 2"/>
          <p:cNvSpPr>
            <a:spLocks noGrp="1"/>
          </p:cNvSpPr>
          <p:nvPr>
            <p:ph idx="1"/>
          </p:nvPr>
        </p:nvSpPr>
        <p:spPr/>
        <p:txBody>
          <a:bodyPr>
            <a:normAutofit/>
          </a:bodyPr>
          <a:lstStyle/>
          <a:p>
            <a:r>
              <a:rPr lang="en-GB" sz="2400" dirty="0">
                <a:latin typeface="Arial" panose="020B0604020202020204" pitchFamily="34" charset="0"/>
                <a:cs typeface="Arial" panose="020B0604020202020204" pitchFamily="34" charset="0"/>
              </a:rPr>
              <a:t>Parliamentary roundtable hosted by SOM Patron, Lord </a:t>
            </a:r>
            <a:r>
              <a:rPr lang="en-GB" sz="2400" dirty="0" err="1">
                <a:latin typeface="Arial" panose="020B0604020202020204" pitchFamily="34" charset="0"/>
                <a:cs typeface="Arial" panose="020B0604020202020204" pitchFamily="34" charset="0"/>
              </a:rPr>
              <a:t>Blunkett</a:t>
            </a:r>
            <a:r>
              <a:rPr lang="en-GB" sz="2400" dirty="0">
                <a:latin typeface="Arial" panose="020B0604020202020204" pitchFamily="34" charset="0"/>
                <a:cs typeface="Arial" panose="020B0604020202020204" pitchFamily="34" charset="0"/>
              </a:rPr>
              <a:t> - November</a:t>
            </a:r>
          </a:p>
          <a:p>
            <a:r>
              <a:rPr lang="en-GB" sz="2400" dirty="0">
                <a:latin typeface="Arial" panose="020B0604020202020204" pitchFamily="34" charset="0"/>
                <a:cs typeface="Arial" panose="020B0604020202020204" pitchFamily="34" charset="0"/>
              </a:rPr>
              <a:t>SOM/FOM Consultation event for 70 health professionals in York – January</a:t>
            </a:r>
          </a:p>
          <a:p>
            <a:r>
              <a:rPr lang="en-GB" sz="2400" dirty="0">
                <a:latin typeface="Arial" panose="020B0604020202020204" pitchFamily="34" charset="0"/>
                <a:cs typeface="Arial" panose="020B0604020202020204" pitchFamily="34" charset="0"/>
              </a:rPr>
              <a:t>SOM/FOM Submission to DWP/DH unit  - February </a:t>
            </a:r>
          </a:p>
          <a:p>
            <a:r>
              <a:rPr lang="en-GB" sz="2400" dirty="0">
                <a:latin typeface="Arial" panose="020B0604020202020204" pitchFamily="34" charset="0"/>
                <a:cs typeface="Arial" panose="020B0604020202020204" pitchFamily="34" charset="0"/>
              </a:rPr>
              <a:t>Campaign to increase understanding health and work: </a:t>
            </a:r>
            <a:r>
              <a:rPr lang="en-GB" sz="2400" dirty="0">
                <a:latin typeface="Arial" panose="020B0604020202020204" pitchFamily="34" charset="0"/>
                <a:cs typeface="Arial" panose="020B0604020202020204" pitchFamily="34" charset="0"/>
                <a:hlinkClick r:id="rId2"/>
              </a:rPr>
              <a:t>http://www.whyoccupationalhealth.co.uk/content/why-occupational-health/</a:t>
            </a:r>
            <a:endParaRPr lang="en-GB" sz="24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379233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Concerns  </a:t>
            </a:r>
          </a:p>
        </p:txBody>
      </p:sp>
      <p:sp>
        <p:nvSpPr>
          <p:cNvPr id="3" name="Content Placeholder 2"/>
          <p:cNvSpPr>
            <a:spLocks noGrp="1"/>
          </p:cNvSpPr>
          <p:nvPr>
            <p:ph idx="1"/>
          </p:nvPr>
        </p:nvSpPr>
        <p:spPr/>
        <p:txBody>
          <a:bodyPr>
            <a:normAutofit fontScale="92500"/>
          </a:bodyPr>
          <a:lstStyle/>
          <a:p>
            <a:r>
              <a:rPr lang="en-GB" sz="2800" dirty="0">
                <a:latin typeface="Arial" panose="020B0604020202020204" pitchFamily="34" charset="0"/>
                <a:cs typeface="Arial" panose="020B0604020202020204" pitchFamily="34" charset="0"/>
              </a:rPr>
              <a:t>target is over – ambitious. On current trends it will take to 2065 to close the gap!  </a:t>
            </a:r>
          </a:p>
          <a:p>
            <a:r>
              <a:rPr lang="en-GB" sz="2800" dirty="0">
                <a:latin typeface="Arial" panose="020B0604020202020204" pitchFamily="34" charset="0"/>
                <a:cs typeface="Arial" panose="020B0604020202020204" pitchFamily="34" charset="0"/>
              </a:rPr>
              <a:t>assumes the UK economy can deliver these jobs, and disabled people can access these jobs. </a:t>
            </a:r>
          </a:p>
          <a:p>
            <a:r>
              <a:rPr lang="en-GB" sz="2800" dirty="0">
                <a:latin typeface="Arial" panose="020B0604020202020204" pitchFamily="34" charset="0"/>
                <a:cs typeface="Arial" panose="020B0604020202020204" pitchFamily="34" charset="0"/>
              </a:rPr>
              <a:t>employers, particularly small employers, need to get the right support at the right time. </a:t>
            </a:r>
          </a:p>
          <a:p>
            <a:r>
              <a:rPr lang="en-GB" sz="2800" dirty="0">
                <a:latin typeface="Arial" panose="020B0604020202020204" pitchFamily="34" charset="0"/>
                <a:cs typeface="Arial" panose="020B0604020202020204" pitchFamily="34" charset="0"/>
              </a:rPr>
              <a:t>workforce capacity of occupational health professionals need to be expanded to deliver the new occupational health models that are required. </a:t>
            </a:r>
          </a:p>
        </p:txBody>
      </p:sp>
    </p:spTree>
    <p:extLst>
      <p:ext uri="{BB962C8B-B14F-4D97-AF65-F5344CB8AC3E}">
        <p14:creationId xmlns:p14="http://schemas.microsoft.com/office/powerpoint/2010/main" val="278738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0753" y="2389454"/>
            <a:ext cx="6798249" cy="615553"/>
          </a:xfrm>
          <a:prstGeom prst="rect">
            <a:avLst/>
          </a:prstGeom>
        </p:spPr>
        <p:txBody>
          <a:bodyPr wrap="square">
            <a:spAutoFit/>
          </a:bodyPr>
          <a:lstStyle/>
          <a:p>
            <a:pPr algn="ctr"/>
            <a:r>
              <a:rPr lang="en-GB" sz="3400" b="1" dirty="0">
                <a:solidFill>
                  <a:srgbClr val="EEEA80"/>
                </a:solidFill>
                <a:latin typeface="Arial" panose="020B0604020202020204" pitchFamily="34" charset="0"/>
                <a:cs typeface="Arial" panose="020B0604020202020204" pitchFamily="34" charset="0"/>
              </a:rPr>
              <a:t>4	Occupational Health    </a:t>
            </a:r>
            <a:endParaRPr lang="en-US" sz="3400" b="1" dirty="0">
              <a:solidFill>
                <a:srgbClr val="EEEA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0182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Occupational health professionals </a:t>
            </a:r>
          </a:p>
        </p:txBody>
      </p:sp>
      <p:sp>
        <p:nvSpPr>
          <p:cNvPr id="3" name="Content Placeholder 2"/>
          <p:cNvSpPr>
            <a:spLocks noGrp="1"/>
          </p:cNvSpPr>
          <p:nvPr>
            <p:ph idx="1"/>
          </p:nvPr>
        </p:nvSpPr>
        <p:spPr>
          <a:xfrm>
            <a:off x="457200" y="1417638"/>
            <a:ext cx="8229600" cy="4525963"/>
          </a:xfrm>
        </p:spPr>
        <p:txBody>
          <a:bodyPr>
            <a:normAutofit/>
          </a:bodyPr>
          <a:lstStyle/>
          <a:p>
            <a:r>
              <a:rPr lang="en-GB" sz="2600" dirty="0">
                <a:latin typeface="Arial" panose="020B0604020202020204" pitchFamily="34" charset="0"/>
                <a:cs typeface="Arial" panose="020B0604020202020204" pitchFamily="34" charset="0"/>
              </a:rPr>
              <a:t>have unique training, expertise and perspective to understand the link between health and work; as well as how to help injured, ill and ageing workers remain productive and at work. </a:t>
            </a:r>
          </a:p>
          <a:p>
            <a:r>
              <a:rPr lang="en-GB" sz="2600" dirty="0">
                <a:latin typeface="Arial" panose="020B0604020202020204" pitchFamily="34" charset="0"/>
                <a:cs typeface="Arial" panose="020B0604020202020204" pitchFamily="34" charset="0"/>
              </a:rPr>
              <a:t>provide preventive services for the entire workforce; support services for individual employees; and competent professional support to management.  </a:t>
            </a:r>
            <a:r>
              <a:rPr lang="en-GB" sz="2600" b="1" dirty="0">
                <a:latin typeface="Arial" panose="020B0604020202020204" pitchFamily="34" charset="0"/>
                <a:cs typeface="Arial" panose="020B0604020202020204" pitchFamily="34" charset="0"/>
              </a:rPr>
              <a:t> </a:t>
            </a:r>
            <a:endParaRPr lang="en-GB" sz="2600" dirty="0">
              <a:latin typeface="Arial" panose="020B0604020202020204" pitchFamily="34" charset="0"/>
              <a:cs typeface="Arial" panose="020B0604020202020204" pitchFamily="34" charset="0"/>
            </a:endParaRPr>
          </a:p>
          <a:p>
            <a:r>
              <a:rPr lang="en-GB" sz="2600" dirty="0">
                <a:latin typeface="Arial" panose="020B0604020202020204" pitchFamily="34" charset="0"/>
                <a:cs typeface="Arial" panose="020B0604020202020204" pitchFamily="34" charset="0"/>
              </a:rPr>
              <a:t>help employers to ensure a healthy workplace culture and properly organised and healthy work. </a:t>
            </a:r>
          </a:p>
          <a:p>
            <a:pPr marL="0" indent="0">
              <a:buNone/>
            </a:pPr>
            <a:endParaRPr lang="en-GB" sz="31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22531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Role of occupational health</a:t>
            </a:r>
          </a:p>
        </p:txBody>
      </p:sp>
      <p:sp>
        <p:nvSpPr>
          <p:cNvPr id="3" name="Content Placeholder 2"/>
          <p:cNvSpPr>
            <a:spLocks noGrp="1"/>
          </p:cNvSpPr>
          <p:nvPr>
            <p:ph idx="1"/>
          </p:nvPr>
        </p:nvSpPr>
        <p:spPr/>
        <p:txBody>
          <a:bodyPr>
            <a:normAutofit fontScale="47500" lnSpcReduction="20000"/>
          </a:bodyPr>
          <a:lstStyle/>
          <a:p>
            <a:pPr marL="0" indent="0">
              <a:spcAft>
                <a:spcPts val="400"/>
              </a:spcAft>
              <a:buSzPct val="55000"/>
              <a:buNone/>
            </a:pPr>
            <a:endParaRPr lang="en-US" sz="2000" dirty="0">
              <a:solidFill>
                <a:srgbClr val="462666"/>
              </a:solidFill>
              <a:latin typeface="Arial" panose="020B0604020202020204" pitchFamily="34" charset="0"/>
              <a:cs typeface="Arial" panose="020B0604020202020204" pitchFamily="34" charset="0"/>
            </a:endParaRPr>
          </a:p>
          <a:p>
            <a:r>
              <a:rPr lang="en-GB" sz="5100" dirty="0">
                <a:latin typeface="Arial" panose="020B0604020202020204" pitchFamily="34" charset="0"/>
                <a:cs typeface="Arial" panose="020B0604020202020204" pitchFamily="34" charset="0"/>
              </a:rPr>
              <a:t>individuals need conversations with trusted health professionals who understand their medical needs, which may be complex, and can refer to a range of support services; medical and non-medical</a:t>
            </a:r>
          </a:p>
          <a:p>
            <a:r>
              <a:rPr lang="en-GB" sz="5100" dirty="0">
                <a:latin typeface="Arial" panose="020B0604020202020204" pitchFamily="34" charset="0"/>
                <a:cs typeface="Arial" panose="020B0604020202020204" pitchFamily="34" charset="0"/>
              </a:rPr>
              <a:t>employers need direct, individualised and concise advice on how to support disabled people and people with long-term health conditions in the workplace</a:t>
            </a:r>
          </a:p>
          <a:p>
            <a:pPr marL="0" indent="0">
              <a:buNone/>
            </a:pPr>
            <a:endParaRPr lang="en-GB" sz="5100" dirty="0">
              <a:latin typeface="Arial" panose="020B0604020202020204" pitchFamily="34" charset="0"/>
              <a:cs typeface="Arial" panose="020B0604020202020204" pitchFamily="34" charset="0"/>
            </a:endParaRPr>
          </a:p>
          <a:p>
            <a:pPr marL="0" indent="0">
              <a:buNone/>
            </a:pPr>
            <a:r>
              <a:rPr lang="en-GB" sz="5100" dirty="0">
                <a:latin typeface="Arial" panose="020B0604020202020204" pitchFamily="34" charset="0"/>
                <a:cs typeface="Arial" panose="020B0604020202020204" pitchFamily="34" charset="0"/>
              </a:rPr>
              <a:t>OH professionals are ideally placed to ‘join-up’ service access and advice between individuals, their health care professionals and their employers </a:t>
            </a:r>
          </a:p>
          <a:p>
            <a:endParaRPr lang="en-GB" dirty="0"/>
          </a:p>
        </p:txBody>
      </p:sp>
    </p:spTree>
    <p:extLst>
      <p:ext uri="{BB962C8B-B14F-4D97-AF65-F5344CB8AC3E}">
        <p14:creationId xmlns:p14="http://schemas.microsoft.com/office/powerpoint/2010/main" val="2372996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Occupational health – the evidence base  </a:t>
            </a:r>
          </a:p>
        </p:txBody>
      </p:sp>
      <p:sp>
        <p:nvSpPr>
          <p:cNvPr id="3" name="Content Placeholder 2"/>
          <p:cNvSpPr>
            <a:spLocks noGrp="1"/>
          </p:cNvSpPr>
          <p:nvPr>
            <p:ph idx="1"/>
          </p:nvPr>
        </p:nvSpPr>
        <p:spPr>
          <a:xfrm>
            <a:off x="457200" y="1196752"/>
            <a:ext cx="8229600" cy="4929411"/>
          </a:xfrm>
        </p:spPr>
        <p:txBody>
          <a:bodyPr>
            <a:normAutofit fontScale="62500" lnSpcReduction="20000"/>
          </a:bodyPr>
          <a:lstStyle/>
          <a:p>
            <a:r>
              <a:rPr lang="en-GB" sz="3800" dirty="0">
                <a:latin typeface="Arial" panose="020B0604020202020204" pitchFamily="34" charset="0"/>
                <a:cs typeface="Arial" panose="020B0604020202020204" pitchFamily="34" charset="0"/>
              </a:rPr>
              <a:t>Evidence demonstrates that there is a rounded business case for investment in occupational health services  </a:t>
            </a:r>
          </a:p>
          <a:p>
            <a:r>
              <a:rPr lang="en-GB" sz="3800" dirty="0">
                <a:latin typeface="Arial" panose="020B0604020202020204" pitchFamily="34" charset="0"/>
                <a:cs typeface="Arial" panose="020B0604020202020204" pitchFamily="34" charset="0"/>
              </a:rPr>
              <a:t>Well-integrated and supported workplace health initiatives improve employee health and productivity</a:t>
            </a:r>
          </a:p>
          <a:p>
            <a:r>
              <a:rPr lang="en-GB" sz="3800" dirty="0">
                <a:latin typeface="Arial" panose="020B0604020202020204" pitchFamily="34" charset="0"/>
                <a:cs typeface="Arial" panose="020B0604020202020204" pitchFamily="34" charset="0"/>
              </a:rPr>
              <a:t>Research supports the proposition that investments in occupational health add value through reduced costs associated with the prevention of ill health, improved productivity and a range of intangible benefits. </a:t>
            </a:r>
          </a:p>
          <a:p>
            <a:r>
              <a:rPr lang="en-GB" sz="3800" dirty="0">
                <a:latin typeface="Arial" panose="020B0604020202020204" pitchFamily="34" charset="0"/>
                <a:cs typeface="Arial" panose="020B0604020202020204" pitchFamily="34" charset="0"/>
              </a:rPr>
              <a:t>Employers state the reasons they provide occupational health service are:</a:t>
            </a:r>
          </a:p>
          <a:p>
            <a:pPr marL="0" lvl="0" indent="0">
              <a:buNone/>
            </a:pPr>
            <a:r>
              <a:rPr lang="en-GB" dirty="0">
                <a:latin typeface="Arial" panose="020B0604020202020204" pitchFamily="34" charset="0"/>
                <a:cs typeface="Arial" panose="020B0604020202020204" pitchFamily="34" charset="0"/>
              </a:rPr>
              <a:t>Financial – to reduce costs or add value to the business</a:t>
            </a:r>
          </a:p>
          <a:p>
            <a:pPr marL="0" lvl="0" indent="0">
              <a:buNone/>
            </a:pPr>
            <a:r>
              <a:rPr lang="en-GB" dirty="0">
                <a:latin typeface="Arial" panose="020B0604020202020204" pitchFamily="34" charset="0"/>
                <a:cs typeface="Arial" panose="020B0604020202020204" pitchFamily="34" charset="0"/>
              </a:rPr>
              <a:t>Legal – to comply with health and safety laws and regulations</a:t>
            </a:r>
          </a:p>
          <a:p>
            <a:pPr marL="0" lvl="0" indent="0">
              <a:buNone/>
            </a:pPr>
            <a:r>
              <a:rPr lang="en-GB" dirty="0">
                <a:latin typeface="Arial" panose="020B0604020202020204" pitchFamily="34" charset="0"/>
                <a:cs typeface="Arial" panose="020B0604020202020204" pitchFamily="34" charset="0"/>
              </a:rPr>
              <a:t>Moral – it is the right/ethical/socially responsible thing to do</a:t>
            </a:r>
          </a:p>
          <a:p>
            <a:endParaRPr lang="en-GB" dirty="0"/>
          </a:p>
        </p:txBody>
      </p:sp>
    </p:spTree>
    <p:extLst>
      <p:ext uri="{BB962C8B-B14F-4D97-AF65-F5344CB8AC3E}">
        <p14:creationId xmlns:p14="http://schemas.microsoft.com/office/powerpoint/2010/main" val="3647137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Occupational health awareness and training</a:t>
            </a:r>
          </a:p>
        </p:txBody>
      </p:sp>
      <p:sp>
        <p:nvSpPr>
          <p:cNvPr id="3" name="Content Placeholder 2"/>
          <p:cNvSpPr>
            <a:spLocks noGrp="1"/>
          </p:cNvSpPr>
          <p:nvPr>
            <p:ph idx="1"/>
          </p:nvPr>
        </p:nvSpPr>
        <p:spPr/>
        <p:txBody>
          <a:bodyPr>
            <a:normAutofit/>
          </a:bodyPr>
          <a:lstStyle/>
          <a:p>
            <a:pPr lvl="0"/>
            <a:r>
              <a:rPr lang="en-GB" sz="2400" dirty="0">
                <a:latin typeface="Arial" panose="020B0604020202020204" pitchFamily="34" charset="0"/>
                <a:cs typeface="Arial" panose="020B0604020202020204" pitchFamily="34" charset="0"/>
              </a:rPr>
              <a:t>Need pool of well trained and competent OH professionals e.g. in each CCG</a:t>
            </a:r>
          </a:p>
          <a:p>
            <a:pPr lvl="0"/>
            <a:r>
              <a:rPr lang="en-GB" sz="2400" dirty="0">
                <a:latin typeface="Arial" panose="020B0604020202020204" pitchFamily="34" charset="0"/>
                <a:cs typeface="Arial" panose="020B0604020202020204" pitchFamily="34" charset="0"/>
              </a:rPr>
              <a:t>OH needs to be added into the undergraduate curriculum for health, education and social care professionals and other specialist curriculums</a:t>
            </a:r>
          </a:p>
          <a:p>
            <a:pPr lvl="0"/>
            <a:endParaRPr lang="en-GB" dirty="0"/>
          </a:p>
          <a:p>
            <a:pPr marL="0" indent="0">
              <a:spcAft>
                <a:spcPts val="400"/>
              </a:spcAft>
              <a:buSzPct val="55000"/>
              <a:buNone/>
            </a:pPr>
            <a:endParaRPr lang="en-US" sz="2000" dirty="0">
              <a:solidFill>
                <a:srgbClr val="462666"/>
              </a:solidFill>
            </a:endParaRPr>
          </a:p>
          <a:p>
            <a:endParaRPr lang="en-GB" dirty="0"/>
          </a:p>
        </p:txBody>
      </p:sp>
    </p:spTree>
    <p:extLst>
      <p:ext uri="{BB962C8B-B14F-4D97-AF65-F5344CB8AC3E}">
        <p14:creationId xmlns:p14="http://schemas.microsoft.com/office/powerpoint/2010/main" val="2623817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0753" y="2389454"/>
            <a:ext cx="6798249" cy="615553"/>
          </a:xfrm>
          <a:prstGeom prst="rect">
            <a:avLst/>
          </a:prstGeom>
        </p:spPr>
        <p:txBody>
          <a:bodyPr wrap="square">
            <a:spAutoFit/>
          </a:bodyPr>
          <a:lstStyle/>
          <a:p>
            <a:pPr algn="ctr"/>
            <a:r>
              <a:rPr lang="en-US" sz="3400" b="1" dirty="0">
                <a:solidFill>
                  <a:srgbClr val="EEEA80"/>
                </a:solidFill>
                <a:latin typeface="Arial" panose="020B0604020202020204" pitchFamily="34" charset="0"/>
                <a:cs typeface="Arial" panose="020B0604020202020204" pitchFamily="34" charset="0"/>
              </a:rPr>
              <a:t>Vision for the future </a:t>
            </a:r>
          </a:p>
        </p:txBody>
      </p:sp>
    </p:spTree>
    <p:extLst>
      <p:ext uri="{BB962C8B-B14F-4D97-AF65-F5344CB8AC3E}">
        <p14:creationId xmlns:p14="http://schemas.microsoft.com/office/powerpoint/2010/main" val="2878368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sz="2800" dirty="0">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Work in 2030</a:t>
            </a:r>
          </a:p>
        </p:txBody>
      </p:sp>
      <p:sp>
        <p:nvSpPr>
          <p:cNvPr id="2" name="Content Placeholder 1"/>
          <p:cNvSpPr>
            <a:spLocks noGrp="1"/>
          </p:cNvSpPr>
          <p:nvPr>
            <p:ph idx="1"/>
          </p:nvPr>
        </p:nvSpPr>
        <p:spPr>
          <a:xfrm>
            <a:off x="457200" y="1600201"/>
            <a:ext cx="8229600" cy="4061048"/>
          </a:xfrm>
        </p:spPr>
        <p:txBody>
          <a:bodyPr>
            <a:noAutofit/>
          </a:bodyPr>
          <a:lstStyle/>
          <a:p>
            <a:r>
              <a:rPr lang="en-GB" sz="2400" dirty="0">
                <a:latin typeface="Arial" panose="020B0604020202020204" pitchFamily="34" charset="0"/>
                <a:cs typeface="Arial" panose="020B0604020202020204" pitchFamily="34" charset="0"/>
              </a:rPr>
              <a:t>Preventive approaches that help people stay in work and stay well</a:t>
            </a:r>
          </a:p>
          <a:p>
            <a:r>
              <a:rPr lang="en-GB" sz="2400" dirty="0">
                <a:latin typeface="Arial" panose="020B0604020202020204" pitchFamily="34" charset="0"/>
                <a:cs typeface="Arial" panose="020B0604020202020204" pitchFamily="34" charset="0"/>
              </a:rPr>
              <a:t>Greater flexibility in where, when and how we work </a:t>
            </a:r>
          </a:p>
          <a:p>
            <a:r>
              <a:rPr lang="en-GB" sz="2400" dirty="0">
                <a:latin typeface="Arial" panose="020B0604020202020204" pitchFamily="34" charset="0"/>
                <a:cs typeface="Arial" panose="020B0604020202020204" pitchFamily="34" charset="0"/>
              </a:rPr>
              <a:t>When people do develop health conditions, both employers and health professionals do much more to help them stay in touch with work, and identify the adaptations they might need to return</a:t>
            </a:r>
          </a:p>
          <a:p>
            <a:pPr marL="0" indent="0">
              <a:buNone/>
            </a:pPr>
            <a:r>
              <a:rPr lang="en-GB" sz="240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not everyone will be able to stay in work – and that sometimes it will be best for them to stop. benefits system needs to support people in this situation</a:t>
            </a:r>
          </a:p>
        </p:txBody>
      </p:sp>
    </p:spTree>
    <p:extLst>
      <p:ext uri="{BB962C8B-B14F-4D97-AF65-F5344CB8AC3E}">
        <p14:creationId xmlns:p14="http://schemas.microsoft.com/office/powerpoint/2010/main" val="396108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22515"/>
            <a:ext cx="8229600" cy="4525963"/>
          </a:xfrm>
        </p:spPr>
        <p:txBody>
          <a:bodyPr/>
          <a:lstStyle/>
          <a:p>
            <a:pPr lvl="0"/>
            <a:r>
              <a:rPr lang="en-US" altLang="en-US" dirty="0">
                <a:solidFill>
                  <a:srgbClr val="5B51A3"/>
                </a:solidFill>
                <a:latin typeface="Rokkitt"/>
              </a:rPr>
              <a:t>Come and join us at the NEW multi-</a:t>
            </a:r>
          </a:p>
          <a:p>
            <a:pPr lvl="0"/>
            <a:endParaRPr lang="en-US" altLang="en-US" dirty="0">
              <a:solidFill>
                <a:srgbClr val="5B51A3"/>
              </a:solidFill>
              <a:latin typeface="Rokkitt"/>
            </a:endParaRPr>
          </a:p>
          <a:p>
            <a:pPr marL="0" lvl="0" indent="0">
              <a:buNone/>
            </a:pPr>
            <a:endParaRPr lang="en-US" altLang="en-US" sz="2400" dirty="0">
              <a:solidFill>
                <a:srgbClr val="5B51A3"/>
              </a:solidFill>
              <a:latin typeface="Rokkitt"/>
            </a:endParaRPr>
          </a:p>
          <a:p>
            <a:pPr marL="0" lvl="0" indent="0">
              <a:buNone/>
            </a:pPr>
            <a:r>
              <a:rPr lang="en-US" altLang="en-US" sz="2400" dirty="0">
                <a:solidFill>
                  <a:srgbClr val="5B51A3"/>
                </a:solidFill>
                <a:latin typeface="Rokkitt"/>
              </a:rPr>
              <a:t>for all Occupational Health Professionals in the fantastic location of Leeds</a:t>
            </a:r>
          </a:p>
          <a:p>
            <a:endParaRPr lang="en-GB" dirty="0"/>
          </a:p>
        </p:txBody>
      </p:sp>
      <p:pic>
        <p:nvPicPr>
          <p:cNvPr id="4097" name="Picture 1" descr="Occupational Health 2017 - Research and Prac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620000" cy="34194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457200" y="666044"/>
            <a:ext cx="7884373" cy="196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49102" tIns="0" rIns="549102" bIns="76176" numCol="1" anchor="ctr" anchorCtr="0" compatLnSpc="1">
            <a:prstTxWarp prst="textNoShape">
              <a:avLst/>
            </a:prstTxWarp>
            <a:spAutoFit/>
          </a:bodyPr>
          <a:lstStyle/>
          <a:p>
            <a:pPr lvl="0" eaLnBrk="0" fontAlgn="ctr" hangingPunct="0">
              <a:spcBef>
                <a:spcPct val="0"/>
              </a:spcBef>
              <a:spcAft>
                <a:spcPct val="0"/>
              </a:spcAft>
            </a:pPr>
            <a:r>
              <a:rPr lang="en-GB" sz="2800" b="1" dirty="0">
                <a:latin typeface="Arial" panose="020B0604020202020204" pitchFamily="34" charset="0"/>
                <a:cs typeface="Arial" panose="020B0604020202020204" pitchFamily="34" charset="0"/>
              </a:rPr>
              <a:t>SAVE THE DATE  26TH - 28</a:t>
            </a:r>
            <a:r>
              <a:rPr lang="en-GB" sz="2800" b="1" baseline="30000" dirty="0">
                <a:latin typeface="Arial" panose="020B0604020202020204" pitchFamily="34" charset="0"/>
                <a:cs typeface="Arial" panose="020B0604020202020204" pitchFamily="34" charset="0"/>
              </a:rPr>
              <a:t>TH</a:t>
            </a:r>
            <a:r>
              <a:rPr lang="en-GB" sz="2800" b="1" dirty="0">
                <a:latin typeface="Arial" panose="020B0604020202020204" pitchFamily="34" charset="0"/>
                <a:cs typeface="Arial" panose="020B0604020202020204" pitchFamily="34" charset="0"/>
              </a:rPr>
              <a:t> June 2017</a:t>
            </a:r>
            <a:br>
              <a:rPr kumimoji="0" lang="en-US" altLang="en-US" sz="2200" b="0" i="0" u="none" strike="noStrike" cap="none" normalizeH="0" baseline="0" dirty="0">
                <a:ln>
                  <a:noFill/>
                </a:ln>
                <a:solidFill>
                  <a:srgbClr val="5B51A3"/>
                </a:solidFill>
                <a:effectLst/>
                <a:latin typeface="Rokkitt"/>
              </a:rPr>
            </a:br>
            <a:endParaRPr kumimoji="0" lang="en-US" altLang="en-US" sz="6000" b="0" i="0" u="none" strike="noStrike" cap="none" normalizeH="0" baseline="0" dirty="0">
              <a:ln>
                <a:noFill/>
              </a:ln>
              <a:solidFill>
                <a:srgbClr val="5B51A3"/>
              </a:solidFill>
              <a:effectLst/>
              <a:latin typeface="Rokkit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5B51A3"/>
              </a:solidFill>
              <a:effectLst/>
              <a:latin typeface="Rokkit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0" i="0" u="none" strike="noStrike" cap="none" normalizeH="0" baseline="0" dirty="0">
              <a:ln>
                <a:noFill/>
              </a:ln>
              <a:solidFill>
                <a:srgbClr val="5B51A3"/>
              </a:solidFill>
              <a:effectLst/>
              <a:latin typeface="Rokkitt"/>
            </a:endParaRPr>
          </a:p>
        </p:txBody>
      </p:sp>
    </p:spTree>
    <p:extLst>
      <p:ext uri="{BB962C8B-B14F-4D97-AF65-F5344CB8AC3E}">
        <p14:creationId xmlns:p14="http://schemas.microsoft.com/office/powerpoint/2010/main" val="205869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70753" y="2389454"/>
            <a:ext cx="6798249" cy="615553"/>
          </a:xfrm>
          <a:prstGeom prst="rect">
            <a:avLst/>
          </a:prstGeom>
        </p:spPr>
        <p:txBody>
          <a:bodyPr wrap="square">
            <a:spAutoFit/>
          </a:bodyPr>
          <a:lstStyle/>
          <a:p>
            <a:pPr algn="ctr"/>
            <a:r>
              <a:rPr lang="en-GB" sz="3400" b="1" dirty="0">
                <a:solidFill>
                  <a:srgbClr val="EEEA80"/>
                </a:solidFill>
                <a:latin typeface="Arial" panose="020B0604020202020204" pitchFamily="34" charset="0"/>
                <a:cs typeface="Arial" panose="020B0604020202020204" pitchFamily="34" charset="0"/>
              </a:rPr>
              <a:t>1	Current Issues  </a:t>
            </a:r>
            <a:endParaRPr lang="en-US" sz="3400" b="1" dirty="0">
              <a:solidFill>
                <a:srgbClr val="EEEA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623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latin typeface="Arial" panose="020B0604020202020204" pitchFamily="34" charset="0"/>
                <a:cs typeface="Arial" panose="020B0604020202020204" pitchFamily="34" charset="0"/>
              </a:rPr>
              <a:t> Questions?</a:t>
            </a:r>
          </a:p>
        </p:txBody>
      </p:sp>
      <p:sp>
        <p:nvSpPr>
          <p:cNvPr id="3" name="Content Placeholder 2"/>
          <p:cNvSpPr>
            <a:spLocks noGrp="1"/>
          </p:cNvSpPr>
          <p:nvPr>
            <p:ph idx="1"/>
          </p:nvPr>
        </p:nvSpPr>
        <p:spPr>
          <a:xfrm>
            <a:off x="457200" y="1628800"/>
            <a:ext cx="8229600" cy="4525963"/>
          </a:xfrm>
        </p:spPr>
        <p:txBody>
          <a:bodyPr>
            <a:normAutofit/>
          </a:bodyPr>
          <a:lstStyle/>
          <a:p>
            <a:endParaRPr lang="en-GB" sz="2000" dirty="0">
              <a:latin typeface="Arial" panose="020B0604020202020204" pitchFamily="34" charset="0"/>
              <a:cs typeface="Arial" panose="020B0604020202020204" pitchFamily="34" charset="0"/>
              <a:hlinkClick r:id="rId2"/>
            </a:endParaRPr>
          </a:p>
          <a:p>
            <a:pPr marL="0" indent="0">
              <a:buNone/>
            </a:pPr>
            <a:endParaRPr lang="en-GB" sz="2000" dirty="0">
              <a:latin typeface="Arial" panose="020B0604020202020204" pitchFamily="34" charset="0"/>
              <a:cs typeface="Arial" panose="020B0604020202020204" pitchFamily="34" charset="0"/>
              <a:hlinkClick r:id="rId2"/>
            </a:endParaRPr>
          </a:p>
          <a:p>
            <a:pPr marL="0" indent="0">
              <a:buNone/>
            </a:pPr>
            <a:endParaRPr lang="en-GB" sz="2000" dirty="0">
              <a:latin typeface="Arial" panose="020B0604020202020204" pitchFamily="34" charset="0"/>
              <a:cs typeface="Arial" panose="020B0604020202020204" pitchFamily="34" charset="0"/>
              <a:hlinkClick r:id="rId2"/>
            </a:endParaRPr>
          </a:p>
          <a:p>
            <a:pPr marL="0" indent="0">
              <a:buNone/>
            </a:pPr>
            <a:endParaRPr lang="en-GB" sz="2000" dirty="0">
              <a:latin typeface="Arial" panose="020B0604020202020204" pitchFamily="34" charset="0"/>
              <a:cs typeface="Arial" panose="020B0604020202020204" pitchFamily="34" charset="0"/>
              <a:hlinkClick r:id="rId2"/>
            </a:endParaRPr>
          </a:p>
          <a:p>
            <a:pPr marL="0" indent="0">
              <a:buNone/>
            </a:pPr>
            <a:endParaRPr lang="en-GB" sz="2000" dirty="0">
              <a:latin typeface="Arial" panose="020B0604020202020204" pitchFamily="34" charset="0"/>
              <a:cs typeface="Arial" panose="020B0604020202020204" pitchFamily="34" charset="0"/>
              <a:hlinkClick r:id="rId2"/>
            </a:endParaRPr>
          </a:p>
          <a:p>
            <a:pPr marL="0" indent="0">
              <a:buNone/>
            </a:pPr>
            <a:endParaRPr lang="en-GB" sz="2000" dirty="0">
              <a:latin typeface="Arial" panose="020B0604020202020204" pitchFamily="34" charset="0"/>
              <a:cs typeface="Arial" panose="020B0604020202020204" pitchFamily="34" charset="0"/>
              <a:hlinkClick r:id="rId2"/>
            </a:endParaRPr>
          </a:p>
          <a:p>
            <a:pPr marL="0" indent="0">
              <a:buNone/>
            </a:pPr>
            <a:endParaRPr lang="en-GB" sz="2000" dirty="0">
              <a:latin typeface="Arial" panose="020B0604020202020204" pitchFamily="34" charset="0"/>
              <a:cs typeface="Arial" panose="020B0604020202020204" pitchFamily="34" charset="0"/>
              <a:hlinkClick r:id="rId2"/>
            </a:endParaRPr>
          </a:p>
          <a:p>
            <a:pPr marL="0" indent="0">
              <a:buNone/>
            </a:pPr>
            <a:endParaRPr lang="en-GB" sz="2000" dirty="0">
              <a:latin typeface="Arial" panose="020B0604020202020204" pitchFamily="34" charset="0"/>
              <a:cs typeface="Arial" panose="020B0604020202020204" pitchFamily="34" charset="0"/>
              <a:hlinkClick r:id="rId2"/>
            </a:endParaRPr>
          </a:p>
          <a:p>
            <a:pPr marL="0" indent="0">
              <a:buNone/>
            </a:pPr>
            <a:r>
              <a:rPr lang="en-GB" sz="2000" dirty="0">
                <a:latin typeface="Arial" panose="020B0604020202020204" pitchFamily="34" charset="0"/>
                <a:cs typeface="Arial" panose="020B0604020202020204" pitchFamily="34" charset="0"/>
                <a:hlinkClick r:id="rId2"/>
              </a:rPr>
              <a:t>Nick.Pahl@som.org.uk</a:t>
            </a:r>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4445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28166" y="2760042"/>
            <a:ext cx="8229600" cy="4525963"/>
          </a:xfrm>
        </p:spPr>
        <p:txBody>
          <a:bodyPr/>
          <a:lstStyle/>
          <a:p>
            <a:endParaRPr lang="en-GB" dirty="0"/>
          </a:p>
        </p:txBody>
      </p:sp>
      <p:pic>
        <p:nvPicPr>
          <p:cNvPr id="2050" name="Picture 2" descr="6e31e2c1-b4ef-4ada-95f3-4d0e41f3a3fe@eurprd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10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71" y="1484784"/>
            <a:ext cx="8229600" cy="4525963"/>
          </a:xfrm>
        </p:spPr>
        <p:txBody>
          <a:bodyPr>
            <a:noAutofit/>
          </a:bodyPr>
          <a:lstStyle/>
          <a:p>
            <a:r>
              <a:rPr lang="en-GB" sz="2400" dirty="0">
                <a:latin typeface="Arial" panose="020B0604020202020204" pitchFamily="34" charset="0"/>
                <a:cs typeface="Arial" panose="020B0604020202020204" pitchFamily="34" charset="0"/>
              </a:rPr>
              <a:t>Ageing workforce </a:t>
            </a:r>
          </a:p>
          <a:p>
            <a:r>
              <a:rPr lang="en-GB" sz="2400" dirty="0">
                <a:latin typeface="Arial" panose="020B0604020202020204" pitchFamily="34" charset="0"/>
                <a:cs typeface="Arial" panose="020B0604020202020204" pitchFamily="34" charset="0"/>
              </a:rPr>
              <a:t>Increasingly complex health needs. 1 in 7 of working age (almost 5m people) in England managing multiple health conditions while seeking to maintain their working lives</a:t>
            </a:r>
          </a:p>
          <a:p>
            <a:r>
              <a:rPr lang="en-GB" sz="2400" dirty="0">
                <a:latin typeface="Arial" panose="020B0604020202020204" pitchFamily="34" charset="0"/>
                <a:cs typeface="Arial" panose="020B0604020202020204" pitchFamily="34" charset="0"/>
              </a:rPr>
              <a:t>Only half of those with multiple conditions are in work, compared to 66% of those with a single long-term condition. For multiple conditions included a mental health condition, the employment rate dropping to just 33%. Disabled people much less likely to be in work</a:t>
            </a:r>
          </a:p>
          <a:p>
            <a:r>
              <a:rPr lang="en-GB" sz="2400" dirty="0">
                <a:latin typeface="Arial" panose="020B0604020202020204" pitchFamily="34" charset="0"/>
                <a:cs typeface="Arial" panose="020B0604020202020204" pitchFamily="34" charset="0"/>
              </a:rPr>
              <a:t>Barriers to entry into work and return to work</a:t>
            </a:r>
          </a:p>
        </p:txBody>
      </p:sp>
    </p:spTree>
    <p:extLst>
      <p:ext uri="{BB962C8B-B14F-4D97-AF65-F5344CB8AC3E}">
        <p14:creationId xmlns:p14="http://schemas.microsoft.com/office/powerpoint/2010/main" val="416043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00F1074-4623-40A7-8F13-FAC58B8FE42E}"/>
              </a:ext>
            </a:extLst>
          </p:cNvPr>
          <p:cNvGraphicFramePr>
            <a:graphicFrameLocks noGrp="1"/>
          </p:cNvGraphicFramePr>
          <p:nvPr>
            <p:ph idx="1"/>
            <p:extLst>
              <p:ext uri="{D42A27DB-BD31-4B8C-83A1-F6EECF244321}">
                <p14:modId xmlns:p14="http://schemas.microsoft.com/office/powerpoint/2010/main" val="834418497"/>
              </p:ext>
            </p:extLst>
          </p:nvPr>
        </p:nvGraphicFramePr>
        <p:xfrm>
          <a:off x="323528" y="105273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47851" y="5589240"/>
            <a:ext cx="4681538" cy="215444"/>
          </a:xfrm>
          <a:prstGeom prst="rect">
            <a:avLst/>
          </a:prstGeom>
        </p:spPr>
        <p:txBody>
          <a:bodyPr wrap="square">
            <a:spAutoFit/>
          </a:bodyPr>
          <a:lstStyle/>
          <a:p>
            <a:pPr algn="ctr">
              <a:buClr>
                <a:schemeClr val="tx2"/>
              </a:buClr>
              <a:buSzPct val="90000"/>
            </a:pPr>
            <a:r>
              <a:rPr lang="en-GB" sz="800" b="1" dirty="0">
                <a:solidFill>
                  <a:srgbClr val="4A4A49"/>
                </a:solidFill>
                <a:latin typeface="Calibri"/>
                <a:cs typeface="Calibri"/>
              </a:rPr>
              <a:t>Source: </a:t>
            </a:r>
            <a:r>
              <a:rPr lang="en-GB" sz="800" b="1" dirty="0">
                <a:solidFill>
                  <a:srgbClr val="4A4A49"/>
                </a:solidFill>
              </a:rPr>
              <a:t> Annual Population Survey April 2015 - March 2016</a:t>
            </a:r>
            <a:endParaRPr lang="en-GB" sz="800" dirty="0">
              <a:solidFill>
                <a:srgbClr val="4A4A49"/>
              </a:solidFill>
              <a:latin typeface="Calibri"/>
              <a:cs typeface="Calibri"/>
            </a:endParaRPr>
          </a:p>
        </p:txBody>
      </p:sp>
    </p:spTree>
    <p:extLst>
      <p:ext uri="{BB962C8B-B14F-4D97-AF65-F5344CB8AC3E}">
        <p14:creationId xmlns:p14="http://schemas.microsoft.com/office/powerpoint/2010/main" val="23179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EB09B2-423D-4713-A55D-0DF5E7CA822B}"/>
              </a:ext>
            </a:extLst>
          </p:cNvPr>
          <p:cNvGraphicFramePr>
            <a:graphicFrameLocks noGrp="1"/>
          </p:cNvGraphicFramePr>
          <p:nvPr>
            <p:ph idx="1"/>
            <p:extLst>
              <p:ext uri="{D42A27DB-BD31-4B8C-83A1-F6EECF244321}">
                <p14:modId xmlns:p14="http://schemas.microsoft.com/office/powerpoint/2010/main" val="1099894593"/>
              </p:ext>
            </p:extLst>
          </p:nvPr>
        </p:nvGraphicFramePr>
        <p:xfrm>
          <a:off x="395536" y="404664"/>
          <a:ext cx="8229600" cy="49580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4468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93516"/>
          </a:xfrm>
        </p:spPr>
        <p:txBody>
          <a:bodyPr>
            <a:normAutofit/>
          </a:bodyPr>
          <a:lstStyle/>
          <a:p>
            <a:r>
              <a:rPr lang="en-GB" sz="2800" b="1" dirty="0">
                <a:latin typeface="Arial" panose="020B0604020202020204" pitchFamily="34" charset="0"/>
                <a:cs typeface="Arial" panose="020B0604020202020204" pitchFamily="34" charset="0"/>
              </a:rPr>
              <a:t>Cancer</a:t>
            </a:r>
          </a:p>
        </p:txBody>
      </p:sp>
      <p:sp>
        <p:nvSpPr>
          <p:cNvPr id="2" name="Content Placeholder 1"/>
          <p:cNvSpPr>
            <a:spLocks noGrp="1"/>
          </p:cNvSpPr>
          <p:nvPr>
            <p:ph idx="1"/>
          </p:nvPr>
        </p:nvSpPr>
        <p:spPr>
          <a:xfrm>
            <a:off x="457200" y="1168154"/>
            <a:ext cx="8229600" cy="4349079"/>
          </a:xfrm>
        </p:spPr>
        <p:txBody>
          <a:bodyPr>
            <a:normAutofit/>
          </a:bodyPr>
          <a:lstStyle/>
          <a:p>
            <a:r>
              <a:rPr lang="en-GB" sz="2400" dirty="0">
                <a:latin typeface="Arial" panose="020B0604020202020204" pitchFamily="34" charset="0"/>
                <a:cs typeface="Arial" panose="020B0604020202020204" pitchFamily="34" charset="0"/>
              </a:rPr>
              <a:t>Cancer survivors are 1.4 times more likely to be unemployed than general population</a:t>
            </a:r>
          </a:p>
          <a:p>
            <a:r>
              <a:rPr lang="en-GB" sz="2400" dirty="0">
                <a:latin typeface="Arial" panose="020B0604020202020204" pitchFamily="34" charset="0"/>
                <a:cs typeface="Arial" panose="020B0604020202020204" pitchFamily="34" charset="0"/>
              </a:rPr>
              <a:t>65% of cancer survivors think it’s important to continue to work</a:t>
            </a:r>
          </a:p>
          <a:p>
            <a:r>
              <a:rPr lang="en-GB" sz="2400" dirty="0">
                <a:latin typeface="Arial" panose="020B0604020202020204" pitchFamily="34" charset="0"/>
                <a:cs typeface="Arial" panose="020B0604020202020204" pitchFamily="34" charset="0"/>
              </a:rPr>
              <a:t>Key issues – reasonable adjustments, coping at work, discrimination and unhelpful and unsympathetic employers</a:t>
            </a:r>
          </a:p>
          <a:p>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Materials from Macmillan available (stand 70)</a:t>
            </a:r>
          </a:p>
          <a:p>
            <a:pPr marL="0" indent="0">
              <a:buNone/>
            </a:pP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4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929281" y="1712069"/>
            <a:ext cx="8229600" cy="4525963"/>
          </a:xfrm>
        </p:spPr>
        <p:txBody>
          <a:bodyPr/>
          <a:lstStyle/>
          <a:p>
            <a:endParaRPr lang="en-GB" dirty="0"/>
          </a:p>
        </p:txBody>
      </p:sp>
      <p:pic>
        <p:nvPicPr>
          <p:cNvPr id="1026" name="Picture 2" descr="30a2f45d-c68e-4cd6-bd05-c1c403db4b3f@eurprd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6632"/>
            <a:ext cx="9158881"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7399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SOM Powerpoint Template</Template>
  <TotalTime>2558</TotalTime>
  <Words>1176</Words>
  <Application>Microsoft Office PowerPoint</Application>
  <PresentationFormat>On-screen Show (4:3)</PresentationFormat>
  <Paragraphs>121</Paragraphs>
  <Slides>30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ＭＳ Ｐゴシック</vt:lpstr>
      <vt:lpstr>ＭＳ Ｐゴシック</vt:lpstr>
      <vt:lpstr>Arial</vt:lpstr>
      <vt:lpstr>Calibri</vt:lpstr>
      <vt:lpstr>Rokkitt</vt:lpstr>
      <vt:lpstr>Office Theme</vt:lpstr>
      <vt:lpstr>The current policy environment for occupational health</vt:lpstr>
      <vt:lpstr>Contents  </vt:lpstr>
      <vt:lpstr>PowerPoint Presentation</vt:lpstr>
      <vt:lpstr>PowerPoint Presentation</vt:lpstr>
      <vt:lpstr>PowerPoint Presentation</vt:lpstr>
      <vt:lpstr>PowerPoint Presentation</vt:lpstr>
      <vt:lpstr>PowerPoint Presentation</vt:lpstr>
      <vt:lpstr>Cancer</vt:lpstr>
      <vt:lpstr>PowerPoint Presentation</vt:lpstr>
      <vt:lpstr>Occupational health and medicine</vt:lpstr>
      <vt:lpstr>PowerPoint Presentation</vt:lpstr>
      <vt:lpstr>Reports / toolkits / info graphics…</vt:lpstr>
      <vt:lpstr>Reports …</vt:lpstr>
      <vt:lpstr>Quality standards / advice ..   </vt:lpstr>
      <vt:lpstr> Coming up.. </vt:lpstr>
      <vt:lpstr>PowerPoint Presentation</vt:lpstr>
      <vt:lpstr>PowerPoint Presentation</vt:lpstr>
      <vt:lpstr> Action occurring already </vt:lpstr>
      <vt:lpstr>Questions in Green Paper  </vt:lpstr>
      <vt:lpstr>Green Paper on work, health and disability – SOM involvement</vt:lpstr>
      <vt:lpstr>Concerns  </vt:lpstr>
      <vt:lpstr>PowerPoint Presentation</vt:lpstr>
      <vt:lpstr>Occupational health professionals </vt:lpstr>
      <vt:lpstr>Role of occupational health</vt:lpstr>
      <vt:lpstr>Occupational health – the evidence base  </vt:lpstr>
      <vt:lpstr>Occupational health awareness and training</vt:lpstr>
      <vt:lpstr>PowerPoint Presentation</vt:lpstr>
      <vt:lpstr> Work in 2030</vt:lpstr>
      <vt:lpstr>PowerPoint Presentation</vt:lpstr>
      <vt:lpstr> 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Pahl</dc:creator>
  <cp:lastModifiedBy>Natalie Elmitt</cp:lastModifiedBy>
  <cp:revision>114</cp:revision>
  <cp:lastPrinted>2017-03-07T15:03:07Z</cp:lastPrinted>
  <dcterms:created xsi:type="dcterms:W3CDTF">2016-09-09T13:17:11Z</dcterms:created>
  <dcterms:modified xsi:type="dcterms:W3CDTF">2017-03-16T10:55:42Z</dcterms:modified>
</cp:coreProperties>
</file>